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6026" r:id="rId2"/>
    <p:sldMasterId id="2147500481" r:id="rId3"/>
    <p:sldMasterId id="2147500495" r:id="rId4"/>
    <p:sldMasterId id="2147500523" r:id="rId5"/>
    <p:sldMasterId id="2147500580" r:id="rId6"/>
  </p:sldMasterIdLst>
  <p:notesMasterIdLst>
    <p:notesMasterId r:id="rId60"/>
  </p:notesMasterIdLst>
  <p:handoutMasterIdLst>
    <p:handoutMasterId r:id="rId61"/>
  </p:handoutMasterIdLst>
  <p:sldIdLst>
    <p:sldId id="1911" r:id="rId7"/>
    <p:sldId id="1912" r:id="rId8"/>
    <p:sldId id="594" r:id="rId9"/>
    <p:sldId id="595" r:id="rId10"/>
    <p:sldId id="596" r:id="rId11"/>
    <p:sldId id="597" r:id="rId12"/>
    <p:sldId id="598" r:id="rId13"/>
    <p:sldId id="599" r:id="rId14"/>
    <p:sldId id="1927" r:id="rId15"/>
    <p:sldId id="1761" r:id="rId16"/>
    <p:sldId id="295" r:id="rId17"/>
    <p:sldId id="1744" r:id="rId18"/>
    <p:sldId id="317" r:id="rId19"/>
    <p:sldId id="318" r:id="rId20"/>
    <p:sldId id="319" r:id="rId21"/>
    <p:sldId id="297" r:id="rId22"/>
    <p:sldId id="1724" r:id="rId23"/>
    <p:sldId id="1722" r:id="rId24"/>
    <p:sldId id="1762" r:id="rId25"/>
    <p:sldId id="1925" r:id="rId26"/>
    <p:sldId id="1929" r:id="rId27"/>
    <p:sldId id="1917" r:id="rId28"/>
    <p:sldId id="1918" r:id="rId29"/>
    <p:sldId id="1919" r:id="rId30"/>
    <p:sldId id="1920" r:id="rId31"/>
    <p:sldId id="1921" r:id="rId32"/>
    <p:sldId id="1922" r:id="rId33"/>
    <p:sldId id="1923" r:id="rId34"/>
    <p:sldId id="1924" r:id="rId35"/>
    <p:sldId id="1763" r:id="rId36"/>
    <p:sldId id="1745" r:id="rId37"/>
    <p:sldId id="1746" r:id="rId38"/>
    <p:sldId id="1747" r:id="rId39"/>
    <p:sldId id="1750" r:id="rId40"/>
    <p:sldId id="1751" r:id="rId41"/>
    <p:sldId id="1748" r:id="rId42"/>
    <p:sldId id="1749" r:id="rId43"/>
    <p:sldId id="1752" r:id="rId44"/>
    <p:sldId id="1753" r:id="rId45"/>
    <p:sldId id="1754" r:id="rId46"/>
    <p:sldId id="1755" r:id="rId47"/>
    <p:sldId id="1770" r:id="rId48"/>
    <p:sldId id="1756" r:id="rId49"/>
    <p:sldId id="1817" r:id="rId50"/>
    <p:sldId id="1757" r:id="rId51"/>
    <p:sldId id="1771" r:id="rId52"/>
    <p:sldId id="1772" r:id="rId53"/>
    <p:sldId id="1758" r:id="rId54"/>
    <p:sldId id="1764" r:id="rId55"/>
    <p:sldId id="1765" r:id="rId56"/>
    <p:sldId id="1766" r:id="rId57"/>
    <p:sldId id="1767" r:id="rId58"/>
    <p:sldId id="1768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CA042FB-D873-4C02-9C56-832ADD06E105}">
          <p14:sldIdLst>
            <p14:sldId id="1911"/>
            <p14:sldId id="1912"/>
            <p14:sldId id="594"/>
            <p14:sldId id="595"/>
            <p14:sldId id="596"/>
            <p14:sldId id="597"/>
            <p14:sldId id="598"/>
            <p14:sldId id="599"/>
            <p14:sldId id="1927"/>
            <p14:sldId id="1761"/>
            <p14:sldId id="295"/>
            <p14:sldId id="1744"/>
            <p14:sldId id="317"/>
            <p14:sldId id="318"/>
            <p14:sldId id="319"/>
            <p14:sldId id="297"/>
            <p14:sldId id="1724"/>
            <p14:sldId id="1722"/>
            <p14:sldId id="1762"/>
            <p14:sldId id="1925"/>
            <p14:sldId id="1929"/>
            <p14:sldId id="1917"/>
            <p14:sldId id="1918"/>
            <p14:sldId id="1919"/>
            <p14:sldId id="1920"/>
            <p14:sldId id="1921"/>
            <p14:sldId id="1922"/>
            <p14:sldId id="1923"/>
            <p14:sldId id="1924"/>
            <p14:sldId id="1763"/>
            <p14:sldId id="1745"/>
            <p14:sldId id="1746"/>
            <p14:sldId id="1747"/>
            <p14:sldId id="1750"/>
            <p14:sldId id="1751"/>
            <p14:sldId id="1748"/>
            <p14:sldId id="1749"/>
            <p14:sldId id="1752"/>
            <p14:sldId id="1753"/>
            <p14:sldId id="1754"/>
            <p14:sldId id="1755"/>
            <p14:sldId id="1770"/>
            <p14:sldId id="1756"/>
            <p14:sldId id="1817"/>
            <p14:sldId id="1757"/>
            <p14:sldId id="1771"/>
            <p14:sldId id="1772"/>
            <p14:sldId id="1758"/>
            <p14:sldId id="1764"/>
            <p14:sldId id="1765"/>
            <p14:sldId id="1766"/>
            <p14:sldId id="1767"/>
            <p14:sldId id="1768"/>
          </p14:sldIdLst>
        </p14:section>
        <p14:section name="Untitled Section" id="{4CA24641-3E65-47DB-826B-2227C418181B}">
          <p14:sldIdLst/>
        </p14:section>
        <p14:section name="Untitled Section" id="{5C4589CD-0E57-4ACA-A180-1DE29AD12E7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rgab Bhatta" initials="BB" lastIdx="2" clrIdx="0">
    <p:extLst>
      <p:ext uri="{19B8F6BF-5375-455C-9EA6-DF929625EA0E}">
        <p15:presenceInfo xmlns:p15="http://schemas.microsoft.com/office/powerpoint/2012/main" userId="327740b07aed18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6600"/>
    <a:srgbClr val="3333FF"/>
    <a:srgbClr val="FF9900"/>
    <a:srgbClr val="6600CC"/>
    <a:srgbClr val="FFCCFF"/>
    <a:srgbClr val="87D078"/>
    <a:srgbClr val="3333CC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6061" autoAdjust="0"/>
    <p:restoredTop sz="94881" autoAdjust="0"/>
  </p:normalViewPr>
  <p:slideViewPr>
    <p:cSldViewPr>
      <p:cViewPr varScale="1">
        <p:scale>
          <a:sx n="94" d="100"/>
          <a:sy n="94" d="100"/>
        </p:scale>
        <p:origin x="17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88" y="517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1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2D014249-953F-4288-A762-08CD7CCC7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9283619A-EC5D-46A4-B76C-520781A547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DFAD42-C2D5-4C10-8D0E-B1E0E66C30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55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2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/>
              <a:t>Good Morning! </a:t>
            </a:r>
          </a:p>
          <a:p>
            <a:r>
              <a:rPr lang="en-US" dirty="0"/>
              <a:t>The title of today’s talk is “On some Planar Partitioning Problems”.</a:t>
            </a:r>
          </a:p>
        </p:txBody>
      </p:sp>
    </p:spTree>
    <p:extLst>
      <p:ext uri="{BB962C8B-B14F-4D97-AF65-F5344CB8AC3E}">
        <p14:creationId xmlns:p14="http://schemas.microsoft.com/office/powerpoint/2010/main" val="2312057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3619A-EC5D-46A4-B76C-520781A547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515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83619A-EC5D-46A4-B76C-520781A547E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2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2085199-61B9-4CAF-9466-58A3B4359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BA7FBD-CB13-4161-9889-EB50A2F489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91874" name="Rectangle 2">
            <a:extLst>
              <a:ext uri="{FF2B5EF4-FFF2-40B4-BE49-F238E27FC236}">
                <a16:creationId xmlns:a16="http://schemas.microsoft.com/office/drawing/2014/main" id="{6B419031-226C-40B8-AD29-8614B1DD8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1875" name="Rectangle 3">
            <a:extLst>
              <a:ext uri="{FF2B5EF4-FFF2-40B4-BE49-F238E27FC236}">
                <a16:creationId xmlns:a16="http://schemas.microsoft.com/office/drawing/2014/main" id="{668716A1-3ACF-43B7-B75F-4C76E2D49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887B3C7-C409-405A-B9A7-C0912CD516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D8472D-6820-4397-8379-011D1025913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93922" name="Rectangle 2">
            <a:extLst>
              <a:ext uri="{FF2B5EF4-FFF2-40B4-BE49-F238E27FC236}">
                <a16:creationId xmlns:a16="http://schemas.microsoft.com/office/drawing/2014/main" id="{B95072A2-741D-4971-845D-96937E0090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23" name="Rectangle 3">
            <a:extLst>
              <a:ext uri="{FF2B5EF4-FFF2-40B4-BE49-F238E27FC236}">
                <a16:creationId xmlns:a16="http://schemas.microsoft.com/office/drawing/2014/main" id="{B712308D-5A6C-455D-8150-93DA362145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5CD2794-D048-4BCC-9047-ABCA143AF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4C8C7F-9B78-4F05-8E08-81CA9D3396A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95970" name="Rectangle 2">
            <a:extLst>
              <a:ext uri="{FF2B5EF4-FFF2-40B4-BE49-F238E27FC236}">
                <a16:creationId xmlns:a16="http://schemas.microsoft.com/office/drawing/2014/main" id="{5AE95EE2-9C24-43FD-8CF0-D91D019B33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5971" name="Rectangle 3">
            <a:extLst>
              <a:ext uri="{FF2B5EF4-FFF2-40B4-BE49-F238E27FC236}">
                <a16:creationId xmlns:a16="http://schemas.microsoft.com/office/drawing/2014/main" id="{5F9D56AE-79CA-4F8D-B130-B6CB7A1A34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4902D66-FBAD-4AE2-854A-3169CCB393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31DE73-EB25-4FC7-A625-77DCD4DF401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98018" name="Rectangle 2">
            <a:extLst>
              <a:ext uri="{FF2B5EF4-FFF2-40B4-BE49-F238E27FC236}">
                <a16:creationId xmlns:a16="http://schemas.microsoft.com/office/drawing/2014/main" id="{4E38BD9D-79F5-4F48-A23D-4E80AE2ACD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8019" name="Rectangle 3">
            <a:extLst>
              <a:ext uri="{FF2B5EF4-FFF2-40B4-BE49-F238E27FC236}">
                <a16:creationId xmlns:a16="http://schemas.microsoft.com/office/drawing/2014/main" id="{2B1CC231-2D20-4317-AC6B-E3B8884183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B509148-2A34-4FC6-A448-07A8311DDE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409C51-AD7B-4DE1-B425-D5F609D335D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00066" name="Rectangle 2">
            <a:extLst>
              <a:ext uri="{FF2B5EF4-FFF2-40B4-BE49-F238E27FC236}">
                <a16:creationId xmlns:a16="http://schemas.microsoft.com/office/drawing/2014/main" id="{F672BACC-B0ED-4B36-BC56-6E9CA0690A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0067" name="Rectangle 3">
            <a:extLst>
              <a:ext uri="{FF2B5EF4-FFF2-40B4-BE49-F238E27FC236}">
                <a16:creationId xmlns:a16="http://schemas.microsoft.com/office/drawing/2014/main" id="{D415E14C-D356-449B-97A2-0A688F8116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29A4897-AC17-49EA-98B6-050B851F49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D4D6D4-7850-449A-82B3-DC3EEDC489C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02114" name="Rectangle 1026">
            <a:extLst>
              <a:ext uri="{FF2B5EF4-FFF2-40B4-BE49-F238E27FC236}">
                <a16:creationId xmlns:a16="http://schemas.microsoft.com/office/drawing/2014/main" id="{60CB8F7A-C7D0-4E64-9629-19213F06D4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2115" name="Rectangle 1027">
            <a:extLst>
              <a:ext uri="{FF2B5EF4-FFF2-40B4-BE49-F238E27FC236}">
                <a16:creationId xmlns:a16="http://schemas.microsoft.com/office/drawing/2014/main" id="{64187B10-FD18-4C46-AE47-2040DEFD9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3619A-EC5D-46A4-B76C-520781A547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835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DFAD42-C2D5-4C10-8D0E-B1E0E66C30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55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2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/>
              <a:t>Good Morning! </a:t>
            </a:r>
          </a:p>
          <a:p>
            <a:r>
              <a:rPr lang="en-US" dirty="0"/>
              <a:t>The title of today’s talk is “On some Planar Partitioning Problems”.</a:t>
            </a:r>
          </a:p>
        </p:txBody>
      </p:sp>
    </p:spTree>
    <p:extLst>
      <p:ext uri="{BB962C8B-B14F-4D97-AF65-F5344CB8AC3E}">
        <p14:creationId xmlns:p14="http://schemas.microsoft.com/office/powerpoint/2010/main" val="298040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19FE4-9941-4CC3-B75B-6018643D91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EB325-4625-48B2-9C2E-B8F281102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E57E7-1D24-48AB-BFF5-2389854E1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90590" y="2581275"/>
            <a:ext cx="7488237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="0">
                <a:latin typeface="Tahoma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nl-NL" noProof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82575"/>
            <a:ext cx="9144000" cy="1625600"/>
          </a:xfrm>
          <a:effectLst>
            <a:outerShdw dist="35921" dir="2700000" algn="ctr" rotWithShape="0">
              <a:srgbClr val="34015F"/>
            </a:outerShdw>
          </a:effectLst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nl-NL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77" y="1524001"/>
            <a:ext cx="3819525" cy="4559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2" y="1524001"/>
            <a:ext cx="3821113" cy="4559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75D48-01E0-486B-9659-5E24F649D7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4350" y="263526"/>
            <a:ext cx="2065338" cy="58197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6750" y="263526"/>
            <a:ext cx="6045200" cy="5819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eg"/>
          <p:cNvSpPr>
            <a:spLocks noGrp="1"/>
          </p:cNvSpPr>
          <p:nvPr>
            <p:ph type="pic" idx="21"/>
          </p:nvPr>
        </p:nvSpPr>
        <p:spPr>
          <a:xfrm>
            <a:off x="1143000" y="263426"/>
            <a:ext cx="6858000" cy="4572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12154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12837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eg"/>
          <p:cNvSpPr>
            <a:spLocks noGrp="1"/>
          </p:cNvSpPr>
          <p:nvPr>
            <p:ph type="pic" idx="21"/>
          </p:nvPr>
        </p:nvSpPr>
        <p:spPr>
          <a:xfrm>
            <a:off x="4482703" y="446484"/>
            <a:ext cx="5777508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399943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41705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20955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eg"/>
          <p:cNvSpPr>
            <a:spLocks noGrp="1"/>
          </p:cNvSpPr>
          <p:nvPr>
            <p:ph type="pic" idx="21"/>
          </p:nvPr>
        </p:nvSpPr>
        <p:spPr>
          <a:xfrm>
            <a:off x="2678906" y="1821656"/>
            <a:ext cx="6630293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997" y="6536531"/>
            <a:ext cx="282129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30299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78259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13338-8735-472A-A014-9ECCA92DC7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eg"/>
          <p:cNvSpPr>
            <a:spLocks noGrp="1"/>
          </p:cNvSpPr>
          <p:nvPr>
            <p:ph type="pic" sz="quarter" idx="21"/>
          </p:nvPr>
        </p:nvSpPr>
        <p:spPr>
          <a:xfrm>
            <a:off x="4609951" y="3580805"/>
            <a:ext cx="3978176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eg"/>
          <p:cNvSpPr>
            <a:spLocks noGrp="1"/>
          </p:cNvSpPr>
          <p:nvPr>
            <p:ph type="pic" sz="half" idx="22"/>
          </p:nvPr>
        </p:nvSpPr>
        <p:spPr>
          <a:xfrm>
            <a:off x="4723805" y="526851"/>
            <a:ext cx="3750469" cy="37504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eg"/>
          <p:cNvSpPr>
            <a:spLocks noGrp="1"/>
          </p:cNvSpPr>
          <p:nvPr>
            <p:ph type="pic" idx="23"/>
          </p:nvPr>
        </p:nvSpPr>
        <p:spPr>
          <a:xfrm>
            <a:off x="-1991321" y="625078"/>
            <a:ext cx="8411766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28800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69" y="2979432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20484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eg"/>
          <p:cNvSpPr>
            <a:spLocks noGrp="1"/>
          </p:cNvSpPr>
          <p:nvPr>
            <p:ph type="pic" idx="21"/>
          </p:nvPr>
        </p:nvSpPr>
        <p:spPr>
          <a:xfrm>
            <a:off x="-919758" y="-35719"/>
            <a:ext cx="10394156" cy="6929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20835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7150581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49B61A1-C063-4EDD-A2CA-2A57DD4C6659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8763" cy="6851650"/>
            <a:chOff x="1" y="0"/>
            <a:chExt cx="5763" cy="4316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1886D31C-8748-4540-9B7B-EBC929393AB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45" y="2626"/>
              <a:ext cx="719" cy="1690"/>
            </a:xfrm>
            <a:custGeom>
              <a:avLst/>
              <a:gdLst/>
              <a:ahLst/>
              <a:cxnLst>
                <a:cxn ang="0">
                  <a:pos x="717" y="72"/>
                </a:cxn>
                <a:cxn ang="0">
                  <a:pos x="717" y="0"/>
                </a:cxn>
                <a:cxn ang="0">
                  <a:pos x="699" y="101"/>
                </a:cxn>
                <a:cxn ang="0">
                  <a:pos x="675" y="209"/>
                </a:cxn>
                <a:cxn ang="0">
                  <a:pos x="627" y="389"/>
                </a:cxn>
                <a:cxn ang="0">
                  <a:pos x="574" y="569"/>
                </a:cxn>
                <a:cxn ang="0">
                  <a:pos x="502" y="749"/>
                </a:cxn>
                <a:cxn ang="0">
                  <a:pos x="424" y="935"/>
                </a:cxn>
                <a:cxn ang="0">
                  <a:pos x="334" y="1121"/>
                </a:cxn>
                <a:cxn ang="0">
                  <a:pos x="233" y="1312"/>
                </a:cxn>
                <a:cxn ang="0">
                  <a:pos x="125" y="1498"/>
                </a:cxn>
                <a:cxn ang="0">
                  <a:pos x="0" y="1690"/>
                </a:cxn>
                <a:cxn ang="0">
                  <a:pos x="11" y="1690"/>
                </a:cxn>
                <a:cxn ang="0">
                  <a:pos x="137" y="1498"/>
                </a:cxn>
                <a:cxn ang="0">
                  <a:pos x="245" y="1312"/>
                </a:cxn>
                <a:cxn ang="0">
                  <a:pos x="346" y="1121"/>
                </a:cxn>
                <a:cxn ang="0">
                  <a:pos x="436" y="935"/>
                </a:cxn>
                <a:cxn ang="0">
                  <a:pos x="514" y="749"/>
                </a:cxn>
                <a:cxn ang="0">
                  <a:pos x="585" y="569"/>
                </a:cxn>
                <a:cxn ang="0">
                  <a:pos x="639" y="389"/>
                </a:cxn>
                <a:cxn ang="0">
                  <a:pos x="687" y="209"/>
                </a:cxn>
                <a:cxn ang="0">
                  <a:pos x="705" y="143"/>
                </a:cxn>
                <a:cxn ang="0">
                  <a:pos x="717" y="72"/>
                </a:cxn>
                <a:cxn ang="0">
                  <a:pos x="717" y="72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9A1820A-126F-43B8-911A-F75E59DE37E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386" y="3794"/>
              <a:ext cx="378" cy="522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293" y="132"/>
                </a:cxn>
                <a:cxn ang="0">
                  <a:pos x="204" y="264"/>
                </a:cxn>
                <a:cxn ang="0">
                  <a:pos x="102" y="396"/>
                </a:cxn>
                <a:cxn ang="0">
                  <a:pos x="0" y="522"/>
                </a:cxn>
                <a:cxn ang="0">
                  <a:pos x="12" y="522"/>
                </a:cxn>
                <a:cxn ang="0">
                  <a:pos x="114" y="402"/>
                </a:cxn>
                <a:cxn ang="0">
                  <a:pos x="204" y="282"/>
                </a:cxn>
                <a:cxn ang="0">
                  <a:pos x="377" y="24"/>
                </a:cxn>
                <a:cxn ang="0">
                  <a:pos x="377" y="0"/>
                </a:cxn>
                <a:cxn ang="0">
                  <a:pos x="377" y="0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7098DB43-3139-4583-9D9C-C511911B8AD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80" y="4214"/>
              <a:ext cx="84" cy="10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18" y="102"/>
                </a:cxn>
                <a:cxn ang="0">
                  <a:pos x="48" y="60"/>
                </a:cxn>
                <a:cxn ang="0">
                  <a:pos x="84" y="24"/>
                </a:cxn>
                <a:cxn ang="0">
                  <a:pos x="84" y="0"/>
                </a:cxn>
                <a:cxn ang="0">
                  <a:pos x="42" y="54"/>
                </a:cxn>
                <a:cxn ang="0">
                  <a:pos x="0" y="102"/>
                </a:cxn>
                <a:cxn ang="0">
                  <a:pos x="0" y="102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8CCC7CCE-1C9F-4B53-834B-0CD9F0696F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0"/>
              <a:ext cx="5098" cy="4316"/>
              <a:chOff x="288" y="0"/>
              <a:chExt cx="5098" cy="4316"/>
            </a:xfrm>
          </p:grpSpPr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AFEB9545-0683-459E-853E-147DCA56BF98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789" y="0"/>
                <a:ext cx="72" cy="43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0" y="4316"/>
                  </a:cxn>
                  <a:cxn ang="0">
                    <a:pos x="72" y="4316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42B888C8-434E-43F6-8125-3E9C2CCCE503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089" y="0"/>
                <a:ext cx="174" cy="4316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2" y="0"/>
                  </a:cxn>
                  <a:cxn ang="0">
                    <a:pos x="42" y="216"/>
                  </a:cxn>
                  <a:cxn ang="0">
                    <a:pos x="72" y="444"/>
                  </a:cxn>
                  <a:cxn ang="0">
                    <a:pos x="96" y="689"/>
                  </a:cxn>
                  <a:cxn ang="0">
                    <a:pos x="120" y="947"/>
                  </a:cxn>
                  <a:cxn ang="0">
                    <a:pos x="132" y="1211"/>
                  </a:cxn>
                  <a:cxn ang="0">
                    <a:pos x="150" y="1487"/>
                  </a:cxn>
                  <a:cxn ang="0">
                    <a:pos x="156" y="1768"/>
                  </a:cxn>
                  <a:cxn ang="0">
                    <a:pos x="162" y="2062"/>
                  </a:cxn>
                  <a:cxn ang="0">
                    <a:pos x="156" y="2644"/>
                  </a:cxn>
                  <a:cxn ang="0">
                    <a:pos x="126" y="3225"/>
                  </a:cxn>
                  <a:cxn ang="0">
                    <a:pos x="108" y="3507"/>
                  </a:cxn>
                  <a:cxn ang="0">
                    <a:pos x="78" y="3788"/>
                  </a:cxn>
                  <a:cxn ang="0">
                    <a:pos x="42" y="4058"/>
                  </a:cxn>
                  <a:cxn ang="0">
                    <a:pos x="0" y="4316"/>
                  </a:cxn>
                  <a:cxn ang="0">
                    <a:pos x="12" y="4316"/>
                  </a:cxn>
                  <a:cxn ang="0">
                    <a:pos x="54" y="4058"/>
                  </a:cxn>
                  <a:cxn ang="0">
                    <a:pos x="90" y="3782"/>
                  </a:cxn>
                  <a:cxn ang="0">
                    <a:pos x="120" y="3507"/>
                  </a:cxn>
                  <a:cxn ang="0">
                    <a:pos x="138" y="3219"/>
                  </a:cxn>
                  <a:cxn ang="0">
                    <a:pos x="168" y="2638"/>
                  </a:cxn>
                  <a:cxn ang="0">
                    <a:pos x="174" y="2056"/>
                  </a:cxn>
                  <a:cxn ang="0">
                    <a:pos x="168" y="1768"/>
                  </a:cxn>
                  <a:cxn ang="0">
                    <a:pos x="162" y="1487"/>
                  </a:cxn>
                  <a:cxn ang="0">
                    <a:pos x="144" y="1211"/>
                  </a:cxn>
                  <a:cxn ang="0">
                    <a:pos x="132" y="941"/>
                  </a:cxn>
                  <a:cxn ang="0">
                    <a:pos x="108" y="689"/>
                  </a:cxn>
                  <a:cxn ang="0">
                    <a:pos x="84" y="444"/>
                  </a:cxn>
                  <a:cxn ang="0">
                    <a:pos x="54" y="21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5872DF79-FCC8-4683-B6D8-BDAADE8C84ED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358" y="0"/>
                <a:ext cx="337" cy="4316"/>
              </a:xfrm>
              <a:custGeom>
                <a:avLst/>
                <a:gdLst/>
                <a:ahLst/>
                <a:cxnLst>
                  <a:cxn ang="0">
                    <a:pos x="329" y="2014"/>
                  </a:cxn>
                  <a:cxn ang="0">
                    <a:pos x="317" y="1726"/>
                  </a:cxn>
                  <a:cxn ang="0">
                    <a:pos x="293" y="1445"/>
                  </a:cxn>
                  <a:cxn ang="0">
                    <a:pos x="263" y="1175"/>
                  </a:cxn>
                  <a:cxn ang="0">
                    <a:pos x="228" y="917"/>
                  </a:cxn>
                  <a:cxn ang="0">
                    <a:pos x="186" y="665"/>
                  </a:cxn>
                  <a:cxn ang="0">
                    <a:pos x="132" y="432"/>
                  </a:cxn>
                  <a:cxn ang="0">
                    <a:pos x="78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66" y="204"/>
                  </a:cxn>
                  <a:cxn ang="0">
                    <a:pos x="120" y="432"/>
                  </a:cxn>
                  <a:cxn ang="0">
                    <a:pos x="174" y="665"/>
                  </a:cxn>
                  <a:cxn ang="0">
                    <a:pos x="216" y="917"/>
                  </a:cxn>
                  <a:cxn ang="0">
                    <a:pos x="251" y="1175"/>
                  </a:cxn>
                  <a:cxn ang="0">
                    <a:pos x="281" y="1445"/>
                  </a:cxn>
                  <a:cxn ang="0">
                    <a:pos x="305" y="1726"/>
                  </a:cxn>
                  <a:cxn ang="0">
                    <a:pos x="317" y="2014"/>
                  </a:cxn>
                  <a:cxn ang="0">
                    <a:pos x="323" y="2314"/>
                  </a:cxn>
                  <a:cxn ang="0">
                    <a:pos x="317" y="2608"/>
                  </a:cxn>
                  <a:cxn ang="0">
                    <a:pos x="305" y="2907"/>
                  </a:cxn>
                  <a:cxn ang="0">
                    <a:pos x="281" y="3201"/>
                  </a:cxn>
                  <a:cxn ang="0">
                    <a:pos x="257" y="3489"/>
                  </a:cxn>
                  <a:cxn ang="0">
                    <a:pos x="216" y="3777"/>
                  </a:cxn>
                  <a:cxn ang="0">
                    <a:pos x="174" y="4052"/>
                  </a:cxn>
                  <a:cxn ang="0">
                    <a:pos x="120" y="4316"/>
                  </a:cxn>
                  <a:cxn ang="0">
                    <a:pos x="132" y="4316"/>
                  </a:cxn>
                  <a:cxn ang="0">
                    <a:pos x="186" y="4052"/>
                  </a:cxn>
                  <a:cxn ang="0">
                    <a:pos x="228" y="3777"/>
                  </a:cxn>
                  <a:cxn ang="0">
                    <a:pos x="269" y="3489"/>
                  </a:cxn>
                  <a:cxn ang="0">
                    <a:pos x="293" y="3201"/>
                  </a:cxn>
                  <a:cxn ang="0">
                    <a:pos x="317" y="2907"/>
                  </a:cxn>
                  <a:cxn ang="0">
                    <a:pos x="329" y="2608"/>
                  </a:cxn>
                  <a:cxn ang="0">
                    <a:pos x="335" y="2314"/>
                  </a:cxn>
                  <a:cxn ang="0">
                    <a:pos x="329" y="2014"/>
                  </a:cxn>
                  <a:cxn ang="0">
                    <a:pos x="329" y="2014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DD4FB949-0A89-472E-8D0A-A8033A07BE9C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676" y="0"/>
                <a:ext cx="427" cy="4316"/>
              </a:xfrm>
              <a:custGeom>
                <a:avLst/>
                <a:gdLst/>
                <a:ahLst/>
                <a:cxnLst>
                  <a:cxn ang="0">
                    <a:pos x="413" y="1924"/>
                  </a:cxn>
                  <a:cxn ang="0">
                    <a:pos x="395" y="1690"/>
                  </a:cxn>
                  <a:cxn ang="0">
                    <a:pos x="365" y="1457"/>
                  </a:cxn>
                  <a:cxn ang="0">
                    <a:pos x="329" y="1229"/>
                  </a:cxn>
                  <a:cxn ang="0">
                    <a:pos x="281" y="1001"/>
                  </a:cxn>
                  <a:cxn ang="0">
                    <a:pos x="227" y="761"/>
                  </a:cxn>
                  <a:cxn ang="0">
                    <a:pos x="162" y="522"/>
                  </a:cxn>
                  <a:cxn ang="0">
                    <a:pos x="90" y="27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84" y="270"/>
                  </a:cxn>
                  <a:cxn ang="0">
                    <a:pos x="156" y="522"/>
                  </a:cxn>
                  <a:cxn ang="0">
                    <a:pos x="216" y="767"/>
                  </a:cxn>
                  <a:cxn ang="0">
                    <a:pos x="275" y="1001"/>
                  </a:cxn>
                  <a:cxn ang="0">
                    <a:pos x="317" y="1235"/>
                  </a:cxn>
                  <a:cxn ang="0">
                    <a:pos x="353" y="1463"/>
                  </a:cxn>
                  <a:cxn ang="0">
                    <a:pos x="383" y="1690"/>
                  </a:cxn>
                  <a:cxn ang="0">
                    <a:pos x="401" y="1924"/>
                  </a:cxn>
                  <a:cxn ang="0">
                    <a:pos x="413" y="2188"/>
                  </a:cxn>
                  <a:cxn ang="0">
                    <a:pos x="407" y="2458"/>
                  </a:cxn>
                  <a:cxn ang="0">
                    <a:pos x="395" y="2733"/>
                  </a:cxn>
                  <a:cxn ang="0">
                    <a:pos x="365" y="3021"/>
                  </a:cxn>
                  <a:cxn ang="0">
                    <a:pos x="329" y="3321"/>
                  </a:cxn>
                  <a:cxn ang="0">
                    <a:pos x="275" y="3639"/>
                  </a:cxn>
                  <a:cxn ang="0">
                    <a:pos x="204" y="3968"/>
                  </a:cxn>
                  <a:cxn ang="0">
                    <a:pos x="126" y="4316"/>
                  </a:cxn>
                  <a:cxn ang="0">
                    <a:pos x="138" y="4316"/>
                  </a:cxn>
                  <a:cxn ang="0">
                    <a:pos x="216" y="3968"/>
                  </a:cxn>
                  <a:cxn ang="0">
                    <a:pos x="287" y="3639"/>
                  </a:cxn>
                  <a:cxn ang="0">
                    <a:pos x="341" y="3321"/>
                  </a:cxn>
                  <a:cxn ang="0">
                    <a:pos x="377" y="3021"/>
                  </a:cxn>
                  <a:cxn ang="0">
                    <a:pos x="407" y="2733"/>
                  </a:cxn>
                  <a:cxn ang="0">
                    <a:pos x="419" y="2458"/>
                  </a:cxn>
                  <a:cxn ang="0">
                    <a:pos x="425" y="2188"/>
                  </a:cxn>
                  <a:cxn ang="0">
                    <a:pos x="413" y="1924"/>
                  </a:cxn>
                  <a:cxn ang="0">
                    <a:pos x="413" y="1924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CFCE5F64-E737-486B-A4EC-FA001D27139F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946" y="0"/>
                <a:ext cx="558" cy="4316"/>
              </a:xfrm>
              <a:custGeom>
                <a:avLst/>
                <a:gdLst/>
                <a:ahLst/>
                <a:cxnLst>
                  <a:cxn ang="0">
                    <a:pos x="556" y="2020"/>
                  </a:cxn>
                  <a:cxn ang="0">
                    <a:pos x="538" y="1732"/>
                  </a:cxn>
                  <a:cxn ang="0">
                    <a:pos x="503" y="1445"/>
                  </a:cxn>
                  <a:cxn ang="0">
                    <a:pos x="455" y="1175"/>
                  </a:cxn>
                  <a:cxn ang="0">
                    <a:pos x="395" y="911"/>
                  </a:cxn>
                  <a:cxn ang="0">
                    <a:pos x="317" y="659"/>
                  </a:cxn>
                  <a:cxn ang="0">
                    <a:pos x="228" y="426"/>
                  </a:cxn>
                  <a:cxn ang="0">
                    <a:pos x="126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14" y="204"/>
                  </a:cxn>
                  <a:cxn ang="0">
                    <a:pos x="216" y="426"/>
                  </a:cxn>
                  <a:cxn ang="0">
                    <a:pos x="305" y="659"/>
                  </a:cxn>
                  <a:cxn ang="0">
                    <a:pos x="383" y="911"/>
                  </a:cxn>
                  <a:cxn ang="0">
                    <a:pos x="443" y="1175"/>
                  </a:cxn>
                  <a:cxn ang="0">
                    <a:pos x="491" y="1445"/>
                  </a:cxn>
                  <a:cxn ang="0">
                    <a:pos x="526" y="1732"/>
                  </a:cxn>
                  <a:cxn ang="0">
                    <a:pos x="544" y="2020"/>
                  </a:cxn>
                  <a:cxn ang="0">
                    <a:pos x="544" y="2326"/>
                  </a:cxn>
                  <a:cxn ang="0">
                    <a:pos x="532" y="2632"/>
                  </a:cxn>
                  <a:cxn ang="0">
                    <a:pos x="503" y="2931"/>
                  </a:cxn>
                  <a:cxn ang="0">
                    <a:pos x="455" y="3225"/>
                  </a:cxn>
                  <a:cxn ang="0">
                    <a:pos x="389" y="3513"/>
                  </a:cxn>
                  <a:cxn ang="0">
                    <a:pos x="311" y="3788"/>
                  </a:cxn>
                  <a:cxn ang="0">
                    <a:pos x="216" y="4058"/>
                  </a:cxn>
                  <a:cxn ang="0">
                    <a:pos x="102" y="4316"/>
                  </a:cxn>
                  <a:cxn ang="0">
                    <a:pos x="114" y="4316"/>
                  </a:cxn>
                  <a:cxn ang="0">
                    <a:pos x="228" y="4058"/>
                  </a:cxn>
                  <a:cxn ang="0">
                    <a:pos x="323" y="3788"/>
                  </a:cxn>
                  <a:cxn ang="0">
                    <a:pos x="401" y="3513"/>
                  </a:cxn>
                  <a:cxn ang="0">
                    <a:pos x="467" y="3225"/>
                  </a:cxn>
                  <a:cxn ang="0">
                    <a:pos x="515" y="2931"/>
                  </a:cxn>
                  <a:cxn ang="0">
                    <a:pos x="544" y="2632"/>
                  </a:cxn>
                  <a:cxn ang="0">
                    <a:pos x="556" y="2326"/>
                  </a:cxn>
                  <a:cxn ang="0">
                    <a:pos x="556" y="2020"/>
                  </a:cxn>
                  <a:cxn ang="0">
                    <a:pos x="556" y="2020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2BEC0322-8CD5-4489-9191-9698CB12C64E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246" y="0"/>
                <a:ext cx="690" cy="4316"/>
              </a:xfrm>
              <a:custGeom>
                <a:avLst/>
                <a:gdLst/>
                <a:ahLst/>
                <a:cxnLst>
                  <a:cxn ang="0">
                    <a:pos x="688" y="2086"/>
                  </a:cxn>
                  <a:cxn ang="0">
                    <a:pos x="670" y="1810"/>
                  </a:cxn>
                  <a:cxn ang="0">
                    <a:pos x="634" y="1541"/>
                  </a:cxn>
                  <a:cxn ang="0">
                    <a:pos x="574" y="1271"/>
                  </a:cxn>
                  <a:cxn ang="0">
                    <a:pos x="497" y="1007"/>
                  </a:cxn>
                  <a:cxn ang="0">
                    <a:pos x="401" y="749"/>
                  </a:cxn>
                  <a:cxn ang="0">
                    <a:pos x="293" y="492"/>
                  </a:cxn>
                  <a:cxn ang="0">
                    <a:pos x="162" y="24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50" y="240"/>
                  </a:cxn>
                  <a:cxn ang="0">
                    <a:pos x="281" y="492"/>
                  </a:cxn>
                  <a:cxn ang="0">
                    <a:pos x="389" y="749"/>
                  </a:cxn>
                  <a:cxn ang="0">
                    <a:pos x="485" y="1007"/>
                  </a:cxn>
                  <a:cxn ang="0">
                    <a:pos x="562" y="1271"/>
                  </a:cxn>
                  <a:cxn ang="0">
                    <a:pos x="622" y="1541"/>
                  </a:cxn>
                  <a:cxn ang="0">
                    <a:pos x="658" y="1810"/>
                  </a:cxn>
                  <a:cxn ang="0">
                    <a:pos x="676" y="2086"/>
                  </a:cxn>
                  <a:cxn ang="0">
                    <a:pos x="676" y="2368"/>
                  </a:cxn>
                  <a:cxn ang="0">
                    <a:pos x="658" y="2650"/>
                  </a:cxn>
                  <a:cxn ang="0">
                    <a:pos x="616" y="2931"/>
                  </a:cxn>
                  <a:cxn ang="0">
                    <a:pos x="556" y="3213"/>
                  </a:cxn>
                  <a:cxn ang="0">
                    <a:pos x="473" y="3495"/>
                  </a:cxn>
                  <a:cxn ang="0">
                    <a:pos x="371" y="3777"/>
                  </a:cxn>
                  <a:cxn ang="0">
                    <a:pos x="251" y="4046"/>
                  </a:cxn>
                  <a:cxn ang="0">
                    <a:pos x="114" y="4316"/>
                  </a:cxn>
                  <a:cxn ang="0">
                    <a:pos x="126" y="4316"/>
                  </a:cxn>
                  <a:cxn ang="0">
                    <a:pos x="263" y="4046"/>
                  </a:cxn>
                  <a:cxn ang="0">
                    <a:pos x="383" y="3777"/>
                  </a:cxn>
                  <a:cxn ang="0">
                    <a:pos x="485" y="3495"/>
                  </a:cxn>
                  <a:cxn ang="0">
                    <a:pos x="568" y="3219"/>
                  </a:cxn>
                  <a:cxn ang="0">
                    <a:pos x="628" y="2937"/>
                  </a:cxn>
                  <a:cxn ang="0">
                    <a:pos x="670" y="2656"/>
                  </a:cxn>
                  <a:cxn ang="0">
                    <a:pos x="688" y="2368"/>
                  </a:cxn>
                  <a:cxn ang="0">
                    <a:pos x="688" y="2086"/>
                  </a:cxn>
                  <a:cxn ang="0">
                    <a:pos x="688" y="2086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3AD405A-1900-4BBD-BCF4-9F4C786628D5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522" y="0"/>
                <a:ext cx="864" cy="4316"/>
              </a:xfrm>
              <a:custGeom>
                <a:avLst/>
                <a:gdLst/>
                <a:ahLst/>
                <a:cxnLst>
                  <a:cxn ang="0">
                    <a:pos x="855" y="2128"/>
                  </a:cxn>
                  <a:cxn ang="0">
                    <a:pos x="831" y="1834"/>
                  </a:cxn>
                  <a:cxn ang="0">
                    <a:pos x="808" y="1684"/>
                  </a:cxn>
                  <a:cxn ang="0">
                    <a:pos x="784" y="1541"/>
                  </a:cxn>
                  <a:cxn ang="0">
                    <a:pos x="748" y="1397"/>
                  </a:cxn>
                  <a:cxn ang="0">
                    <a:pos x="712" y="1253"/>
                  </a:cxn>
                  <a:cxn ang="0">
                    <a:pos x="664" y="1115"/>
                  </a:cxn>
                  <a:cxn ang="0">
                    <a:pos x="610" y="977"/>
                  </a:cxn>
                  <a:cxn ang="0">
                    <a:pos x="491" y="719"/>
                  </a:cxn>
                  <a:cxn ang="0">
                    <a:pos x="353" y="468"/>
                  </a:cxn>
                  <a:cxn ang="0">
                    <a:pos x="192" y="228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80" y="228"/>
                  </a:cxn>
                  <a:cxn ang="0">
                    <a:pos x="341" y="468"/>
                  </a:cxn>
                  <a:cxn ang="0">
                    <a:pos x="479" y="719"/>
                  </a:cxn>
                  <a:cxn ang="0">
                    <a:pos x="598" y="983"/>
                  </a:cxn>
                  <a:cxn ang="0">
                    <a:pos x="652" y="1121"/>
                  </a:cxn>
                  <a:cxn ang="0">
                    <a:pos x="700" y="1259"/>
                  </a:cxn>
                  <a:cxn ang="0">
                    <a:pos x="736" y="1403"/>
                  </a:cxn>
                  <a:cxn ang="0">
                    <a:pos x="772" y="1547"/>
                  </a:cxn>
                  <a:cxn ang="0">
                    <a:pos x="802" y="1690"/>
                  </a:cxn>
                  <a:cxn ang="0">
                    <a:pos x="819" y="1834"/>
                  </a:cxn>
                  <a:cxn ang="0">
                    <a:pos x="837" y="1984"/>
                  </a:cxn>
                  <a:cxn ang="0">
                    <a:pos x="843" y="2128"/>
                  </a:cxn>
                  <a:cxn ang="0">
                    <a:pos x="849" y="2278"/>
                  </a:cxn>
                  <a:cxn ang="0">
                    <a:pos x="843" y="2428"/>
                  </a:cxn>
                  <a:cxn ang="0">
                    <a:pos x="831" y="2572"/>
                  </a:cxn>
                  <a:cxn ang="0">
                    <a:pos x="819" y="2721"/>
                  </a:cxn>
                  <a:cxn ang="0">
                    <a:pos x="796" y="2865"/>
                  </a:cxn>
                  <a:cxn ang="0">
                    <a:pos x="766" y="3015"/>
                  </a:cxn>
                  <a:cxn ang="0">
                    <a:pos x="724" y="3159"/>
                  </a:cxn>
                  <a:cxn ang="0">
                    <a:pos x="682" y="3303"/>
                  </a:cxn>
                  <a:cxn ang="0">
                    <a:pos x="586" y="3567"/>
                  </a:cxn>
                  <a:cxn ang="0">
                    <a:pos x="473" y="3824"/>
                  </a:cxn>
                  <a:cxn ang="0">
                    <a:pos x="335" y="4076"/>
                  </a:cxn>
                  <a:cxn ang="0">
                    <a:pos x="180" y="4316"/>
                  </a:cxn>
                  <a:cxn ang="0">
                    <a:pos x="192" y="4316"/>
                  </a:cxn>
                  <a:cxn ang="0">
                    <a:pos x="347" y="4076"/>
                  </a:cxn>
                  <a:cxn ang="0">
                    <a:pos x="485" y="3824"/>
                  </a:cxn>
                  <a:cxn ang="0">
                    <a:pos x="598" y="3573"/>
                  </a:cxn>
                  <a:cxn ang="0">
                    <a:pos x="694" y="3309"/>
                  </a:cxn>
                  <a:cxn ang="0">
                    <a:pos x="736" y="3165"/>
                  </a:cxn>
                  <a:cxn ang="0">
                    <a:pos x="778" y="3021"/>
                  </a:cxn>
                  <a:cxn ang="0">
                    <a:pos x="808" y="2871"/>
                  </a:cxn>
                  <a:cxn ang="0">
                    <a:pos x="831" y="2727"/>
                  </a:cxn>
                  <a:cxn ang="0">
                    <a:pos x="843" y="2578"/>
                  </a:cxn>
                  <a:cxn ang="0">
                    <a:pos x="855" y="2428"/>
                  </a:cxn>
                  <a:cxn ang="0">
                    <a:pos x="861" y="2278"/>
                  </a:cxn>
                  <a:cxn ang="0">
                    <a:pos x="855" y="2128"/>
                  </a:cxn>
                  <a:cxn ang="0">
                    <a:pos x="855" y="2128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39A0CA56-7D1C-4ECA-B3CB-3101AB468728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399" y="0"/>
                <a:ext cx="150" cy="4316"/>
              </a:xfrm>
              <a:custGeom>
                <a:avLst/>
                <a:gdLst/>
                <a:ahLst/>
                <a:cxnLst>
                  <a:cxn ang="0">
                    <a:pos x="18" y="1942"/>
                  </a:cxn>
                  <a:cxn ang="0">
                    <a:pos x="30" y="1630"/>
                  </a:cxn>
                  <a:cxn ang="0">
                    <a:pos x="42" y="1331"/>
                  </a:cxn>
                  <a:cxn ang="0">
                    <a:pos x="59" y="1055"/>
                  </a:cxn>
                  <a:cxn ang="0">
                    <a:pos x="77" y="791"/>
                  </a:cxn>
                  <a:cxn ang="0">
                    <a:pos x="83" y="671"/>
                  </a:cxn>
                  <a:cxn ang="0">
                    <a:pos x="95" y="557"/>
                  </a:cxn>
                  <a:cxn ang="0">
                    <a:pos x="107" y="444"/>
                  </a:cxn>
                  <a:cxn ang="0">
                    <a:pos x="113" y="342"/>
                  </a:cxn>
                  <a:cxn ang="0">
                    <a:pos x="125" y="246"/>
                  </a:cxn>
                  <a:cxn ang="0">
                    <a:pos x="131" y="156"/>
                  </a:cxn>
                  <a:cxn ang="0">
                    <a:pos x="143" y="72"/>
                  </a:cxn>
                  <a:cxn ang="0">
                    <a:pos x="149" y="0"/>
                  </a:cxn>
                  <a:cxn ang="0">
                    <a:pos x="137" y="0"/>
                  </a:cxn>
                  <a:cxn ang="0">
                    <a:pos x="131" y="72"/>
                  </a:cxn>
                  <a:cxn ang="0">
                    <a:pos x="119" y="156"/>
                  </a:cxn>
                  <a:cxn ang="0">
                    <a:pos x="113" y="246"/>
                  </a:cxn>
                  <a:cxn ang="0">
                    <a:pos x="101" y="342"/>
                  </a:cxn>
                  <a:cxn ang="0">
                    <a:pos x="95" y="444"/>
                  </a:cxn>
                  <a:cxn ang="0">
                    <a:pos x="83" y="557"/>
                  </a:cxn>
                  <a:cxn ang="0">
                    <a:pos x="71" y="671"/>
                  </a:cxn>
                  <a:cxn ang="0">
                    <a:pos x="65" y="791"/>
                  </a:cxn>
                  <a:cxn ang="0">
                    <a:pos x="48" y="1055"/>
                  </a:cxn>
                  <a:cxn ang="0">
                    <a:pos x="30" y="1331"/>
                  </a:cxn>
                  <a:cxn ang="0">
                    <a:pos x="18" y="1630"/>
                  </a:cxn>
                  <a:cxn ang="0">
                    <a:pos x="6" y="1942"/>
                  </a:cxn>
                  <a:cxn ang="0">
                    <a:pos x="0" y="2278"/>
                  </a:cxn>
                  <a:cxn ang="0">
                    <a:pos x="6" y="2602"/>
                  </a:cxn>
                  <a:cxn ang="0">
                    <a:pos x="12" y="2919"/>
                  </a:cxn>
                  <a:cxn ang="0">
                    <a:pos x="24" y="3219"/>
                  </a:cxn>
                  <a:cxn ang="0">
                    <a:pos x="36" y="3513"/>
                  </a:cxn>
                  <a:cxn ang="0">
                    <a:pos x="59" y="3794"/>
                  </a:cxn>
                  <a:cxn ang="0">
                    <a:pos x="89" y="4058"/>
                  </a:cxn>
                  <a:cxn ang="0">
                    <a:pos x="125" y="4316"/>
                  </a:cxn>
                  <a:cxn ang="0">
                    <a:pos x="137" y="4316"/>
                  </a:cxn>
                  <a:cxn ang="0">
                    <a:pos x="101" y="4058"/>
                  </a:cxn>
                  <a:cxn ang="0">
                    <a:pos x="71" y="3794"/>
                  </a:cxn>
                  <a:cxn ang="0">
                    <a:pos x="48" y="3513"/>
                  </a:cxn>
                  <a:cxn ang="0">
                    <a:pos x="36" y="3225"/>
                  </a:cxn>
                  <a:cxn ang="0">
                    <a:pos x="24" y="2919"/>
                  </a:cxn>
                  <a:cxn ang="0">
                    <a:pos x="18" y="2608"/>
                  </a:cxn>
                  <a:cxn ang="0">
                    <a:pos x="12" y="2278"/>
                  </a:cxn>
                  <a:cxn ang="0">
                    <a:pos x="18" y="1942"/>
                  </a:cxn>
                  <a:cxn ang="0">
                    <a:pos x="18" y="1942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0E275249-2C24-419F-B10D-F726CE7A067A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1967" y="0"/>
                <a:ext cx="300" cy="4316"/>
              </a:xfrm>
              <a:custGeom>
                <a:avLst/>
                <a:gdLst/>
                <a:ahLst/>
                <a:cxnLst>
                  <a:cxn ang="0">
                    <a:pos x="18" y="2062"/>
                  </a:cxn>
                  <a:cxn ang="0">
                    <a:pos x="30" y="1750"/>
                  </a:cxn>
                  <a:cxn ang="0">
                    <a:pos x="54" y="1451"/>
                  </a:cxn>
                  <a:cxn ang="0">
                    <a:pos x="84" y="1169"/>
                  </a:cxn>
                  <a:cxn ang="0">
                    <a:pos x="126" y="899"/>
                  </a:cxn>
                  <a:cxn ang="0">
                    <a:pos x="162" y="641"/>
                  </a:cxn>
                  <a:cxn ang="0">
                    <a:pos x="209" y="408"/>
                  </a:cxn>
                  <a:cxn ang="0">
                    <a:pos x="251" y="192"/>
                  </a:cxn>
                  <a:cxn ang="0">
                    <a:pos x="299" y="0"/>
                  </a:cxn>
                  <a:cxn ang="0">
                    <a:pos x="287" y="0"/>
                  </a:cxn>
                  <a:cxn ang="0">
                    <a:pos x="239" y="192"/>
                  </a:cxn>
                  <a:cxn ang="0">
                    <a:pos x="198" y="408"/>
                  </a:cxn>
                  <a:cxn ang="0">
                    <a:pos x="156" y="641"/>
                  </a:cxn>
                  <a:cxn ang="0">
                    <a:pos x="114" y="899"/>
                  </a:cxn>
                  <a:cxn ang="0">
                    <a:pos x="78" y="1169"/>
                  </a:cxn>
                  <a:cxn ang="0">
                    <a:pos x="48" y="1451"/>
                  </a:cxn>
                  <a:cxn ang="0">
                    <a:pos x="24" y="1750"/>
                  </a:cxn>
                  <a:cxn ang="0">
                    <a:pos x="6" y="2062"/>
                  </a:cxn>
                  <a:cxn ang="0">
                    <a:pos x="0" y="2374"/>
                  </a:cxn>
                  <a:cxn ang="0">
                    <a:pos x="12" y="2674"/>
                  </a:cxn>
                  <a:cxn ang="0">
                    <a:pos x="30" y="2973"/>
                  </a:cxn>
                  <a:cxn ang="0">
                    <a:pos x="54" y="3255"/>
                  </a:cxn>
                  <a:cxn ang="0">
                    <a:pos x="96" y="3537"/>
                  </a:cxn>
                  <a:cxn ang="0">
                    <a:pos x="144" y="3806"/>
                  </a:cxn>
                  <a:cxn ang="0">
                    <a:pos x="203" y="4064"/>
                  </a:cxn>
                  <a:cxn ang="0">
                    <a:pos x="275" y="4316"/>
                  </a:cxn>
                  <a:cxn ang="0">
                    <a:pos x="287" y="4316"/>
                  </a:cxn>
                  <a:cxn ang="0">
                    <a:pos x="215" y="4064"/>
                  </a:cxn>
                  <a:cxn ang="0">
                    <a:pos x="156" y="3806"/>
                  </a:cxn>
                  <a:cxn ang="0">
                    <a:pos x="108" y="3537"/>
                  </a:cxn>
                  <a:cxn ang="0">
                    <a:pos x="66" y="3261"/>
                  </a:cxn>
                  <a:cxn ang="0">
                    <a:pos x="42" y="2973"/>
                  </a:cxn>
                  <a:cxn ang="0">
                    <a:pos x="24" y="2680"/>
                  </a:cxn>
                  <a:cxn ang="0">
                    <a:pos x="12" y="2374"/>
                  </a:cxn>
                  <a:cxn ang="0">
                    <a:pos x="18" y="2062"/>
                  </a:cxn>
                  <a:cxn ang="0">
                    <a:pos x="18" y="2062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7" name="Freeform 16">
                <a:extLst>
                  <a:ext uri="{FF2B5EF4-FFF2-40B4-BE49-F238E27FC236}">
                    <a16:creationId xmlns:a16="http://schemas.microsoft.com/office/drawing/2014/main" id="{F55A75A9-E76D-46EB-A2F8-98E336DC7366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1566" y="0"/>
                <a:ext cx="425" cy="4316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412" y="0"/>
                  </a:cxn>
                  <a:cxn ang="0">
                    <a:pos x="316" y="222"/>
                  </a:cxn>
                  <a:cxn ang="0">
                    <a:pos x="239" y="462"/>
                  </a:cxn>
                  <a:cxn ang="0">
                    <a:pos x="167" y="707"/>
                  </a:cxn>
                  <a:cxn ang="0">
                    <a:pos x="107" y="971"/>
                  </a:cxn>
                  <a:cxn ang="0">
                    <a:pos x="65" y="1247"/>
                  </a:cxn>
                  <a:cxn ang="0">
                    <a:pos x="29" y="1529"/>
                  </a:cxn>
                  <a:cxn ang="0">
                    <a:pos x="6" y="1822"/>
                  </a:cxn>
                  <a:cxn ang="0">
                    <a:pos x="0" y="2122"/>
                  </a:cxn>
                  <a:cxn ang="0">
                    <a:pos x="6" y="2404"/>
                  </a:cxn>
                  <a:cxn ang="0">
                    <a:pos x="24" y="2686"/>
                  </a:cxn>
                  <a:cxn ang="0">
                    <a:pos x="47" y="2961"/>
                  </a:cxn>
                  <a:cxn ang="0">
                    <a:pos x="89" y="3243"/>
                  </a:cxn>
                  <a:cxn ang="0">
                    <a:pos x="137" y="3519"/>
                  </a:cxn>
                  <a:cxn ang="0">
                    <a:pos x="197" y="3788"/>
                  </a:cxn>
                  <a:cxn ang="0">
                    <a:pos x="269" y="4058"/>
                  </a:cxn>
                  <a:cxn ang="0">
                    <a:pos x="346" y="4316"/>
                  </a:cxn>
                  <a:cxn ang="0">
                    <a:pos x="358" y="4316"/>
                  </a:cxn>
                  <a:cxn ang="0">
                    <a:pos x="281" y="4058"/>
                  </a:cxn>
                  <a:cxn ang="0">
                    <a:pos x="209" y="3788"/>
                  </a:cxn>
                  <a:cxn ang="0">
                    <a:pos x="149" y="3519"/>
                  </a:cxn>
                  <a:cxn ang="0">
                    <a:pos x="101" y="3243"/>
                  </a:cxn>
                  <a:cxn ang="0">
                    <a:pos x="59" y="2961"/>
                  </a:cxn>
                  <a:cxn ang="0">
                    <a:pos x="35" y="2686"/>
                  </a:cxn>
                  <a:cxn ang="0">
                    <a:pos x="18" y="2404"/>
                  </a:cxn>
                  <a:cxn ang="0">
                    <a:pos x="12" y="2122"/>
                  </a:cxn>
                  <a:cxn ang="0">
                    <a:pos x="18" y="1822"/>
                  </a:cxn>
                  <a:cxn ang="0">
                    <a:pos x="41" y="1529"/>
                  </a:cxn>
                  <a:cxn ang="0">
                    <a:pos x="71" y="1247"/>
                  </a:cxn>
                  <a:cxn ang="0">
                    <a:pos x="119" y="971"/>
                  </a:cxn>
                  <a:cxn ang="0">
                    <a:pos x="179" y="707"/>
                  </a:cxn>
                  <a:cxn ang="0">
                    <a:pos x="245" y="462"/>
                  </a:cxn>
                  <a:cxn ang="0">
                    <a:pos x="328" y="222"/>
                  </a:cxn>
                  <a:cxn ang="0">
                    <a:pos x="424" y="0"/>
                  </a:cxn>
                  <a:cxn ang="0">
                    <a:pos x="424" y="0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E10EECB9-C504-4D6F-A7CA-F7B5A6717A4C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1128" y="0"/>
                <a:ext cx="575" cy="4316"/>
              </a:xfrm>
              <a:custGeom>
                <a:avLst/>
                <a:gdLst/>
                <a:ahLst/>
                <a:cxnLst>
                  <a:cxn ang="0">
                    <a:pos x="12" y="2146"/>
                  </a:cxn>
                  <a:cxn ang="0">
                    <a:pos x="24" y="1846"/>
                  </a:cxn>
                  <a:cxn ang="0">
                    <a:pos x="54" y="1559"/>
                  </a:cxn>
                  <a:cxn ang="0">
                    <a:pos x="96" y="1277"/>
                  </a:cxn>
                  <a:cxn ang="0">
                    <a:pos x="162" y="1001"/>
                  </a:cxn>
                  <a:cxn ang="0">
                    <a:pos x="239" y="731"/>
                  </a:cxn>
                  <a:cxn ang="0">
                    <a:pos x="335" y="480"/>
                  </a:cxn>
                  <a:cxn ang="0">
                    <a:pos x="449" y="234"/>
                  </a:cxn>
                  <a:cxn ang="0">
                    <a:pos x="574" y="0"/>
                  </a:cxn>
                  <a:cxn ang="0">
                    <a:pos x="562" y="0"/>
                  </a:cxn>
                  <a:cxn ang="0">
                    <a:pos x="437" y="234"/>
                  </a:cxn>
                  <a:cxn ang="0">
                    <a:pos x="323" y="480"/>
                  </a:cxn>
                  <a:cxn ang="0">
                    <a:pos x="227" y="737"/>
                  </a:cxn>
                  <a:cxn ang="0">
                    <a:pos x="150" y="1001"/>
                  </a:cxn>
                  <a:cxn ang="0">
                    <a:pos x="84" y="1277"/>
                  </a:cxn>
                  <a:cxn ang="0">
                    <a:pos x="42" y="1559"/>
                  </a:cxn>
                  <a:cxn ang="0">
                    <a:pos x="12" y="1852"/>
                  </a:cxn>
                  <a:cxn ang="0">
                    <a:pos x="0" y="2146"/>
                  </a:cxn>
                  <a:cxn ang="0">
                    <a:pos x="6" y="2434"/>
                  </a:cxn>
                  <a:cxn ang="0">
                    <a:pos x="30" y="2715"/>
                  </a:cxn>
                  <a:cxn ang="0">
                    <a:pos x="66" y="2997"/>
                  </a:cxn>
                  <a:cxn ang="0">
                    <a:pos x="120" y="3273"/>
                  </a:cxn>
                  <a:cxn ang="0">
                    <a:pos x="191" y="3549"/>
                  </a:cxn>
                  <a:cxn ang="0">
                    <a:pos x="275" y="3812"/>
                  </a:cxn>
                  <a:cxn ang="0">
                    <a:pos x="371" y="4070"/>
                  </a:cxn>
                  <a:cxn ang="0">
                    <a:pos x="484" y="4316"/>
                  </a:cxn>
                  <a:cxn ang="0">
                    <a:pos x="496" y="4316"/>
                  </a:cxn>
                  <a:cxn ang="0">
                    <a:pos x="383" y="4070"/>
                  </a:cxn>
                  <a:cxn ang="0">
                    <a:pos x="287" y="3812"/>
                  </a:cxn>
                  <a:cxn ang="0">
                    <a:pos x="203" y="3549"/>
                  </a:cxn>
                  <a:cxn ang="0">
                    <a:pos x="132" y="3273"/>
                  </a:cxn>
                  <a:cxn ang="0">
                    <a:pos x="78" y="2997"/>
                  </a:cxn>
                  <a:cxn ang="0">
                    <a:pos x="42" y="2715"/>
                  </a:cxn>
                  <a:cxn ang="0">
                    <a:pos x="18" y="2434"/>
                  </a:cxn>
                  <a:cxn ang="0">
                    <a:pos x="12" y="2146"/>
                  </a:cxn>
                  <a:cxn ang="0">
                    <a:pos x="12" y="2146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D9D8599-C5D1-4C3F-B853-6CE03ED03D67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702" y="0"/>
                <a:ext cx="737" cy="4316"/>
              </a:xfrm>
              <a:custGeom>
                <a:avLst/>
                <a:gdLst/>
                <a:ahLst/>
                <a:cxnLst>
                  <a:cxn ang="0">
                    <a:pos x="12" y="2098"/>
                  </a:cxn>
                  <a:cxn ang="0">
                    <a:pos x="29" y="1798"/>
                  </a:cxn>
                  <a:cxn ang="0">
                    <a:pos x="71" y="1505"/>
                  </a:cxn>
                  <a:cxn ang="0">
                    <a:pos x="131" y="1223"/>
                  </a:cxn>
                  <a:cxn ang="0">
                    <a:pos x="215" y="941"/>
                  </a:cxn>
                  <a:cxn ang="0">
                    <a:pos x="316" y="689"/>
                  </a:cxn>
                  <a:cxn ang="0">
                    <a:pos x="442" y="444"/>
                  </a:cxn>
                  <a:cxn ang="0">
                    <a:pos x="580" y="216"/>
                  </a:cxn>
                  <a:cxn ang="0">
                    <a:pos x="735" y="0"/>
                  </a:cxn>
                  <a:cxn ang="0">
                    <a:pos x="723" y="0"/>
                  </a:cxn>
                  <a:cxn ang="0">
                    <a:pos x="568" y="210"/>
                  </a:cxn>
                  <a:cxn ang="0">
                    <a:pos x="430" y="438"/>
                  </a:cxn>
                  <a:cxn ang="0">
                    <a:pos x="311" y="683"/>
                  </a:cxn>
                  <a:cxn ang="0">
                    <a:pos x="209" y="941"/>
                  </a:cxn>
                  <a:cxn ang="0">
                    <a:pos x="125" y="1217"/>
                  </a:cxn>
                  <a:cxn ang="0">
                    <a:pos x="59" y="1505"/>
                  </a:cxn>
                  <a:cxn ang="0">
                    <a:pos x="18" y="1798"/>
                  </a:cxn>
                  <a:cxn ang="0">
                    <a:pos x="0" y="2098"/>
                  </a:cxn>
                  <a:cxn ang="0">
                    <a:pos x="6" y="2404"/>
                  </a:cxn>
                  <a:cxn ang="0">
                    <a:pos x="29" y="2709"/>
                  </a:cxn>
                  <a:cxn ang="0">
                    <a:pos x="77" y="3015"/>
                  </a:cxn>
                  <a:cxn ang="0">
                    <a:pos x="149" y="3315"/>
                  </a:cxn>
                  <a:cxn ang="0">
                    <a:pos x="227" y="3573"/>
                  </a:cxn>
                  <a:cxn ang="0">
                    <a:pos x="316" y="3824"/>
                  </a:cxn>
                  <a:cxn ang="0">
                    <a:pos x="424" y="4076"/>
                  </a:cxn>
                  <a:cxn ang="0">
                    <a:pos x="544" y="4316"/>
                  </a:cxn>
                  <a:cxn ang="0">
                    <a:pos x="556" y="4316"/>
                  </a:cxn>
                  <a:cxn ang="0">
                    <a:pos x="436" y="4076"/>
                  </a:cxn>
                  <a:cxn ang="0">
                    <a:pos x="328" y="3824"/>
                  </a:cxn>
                  <a:cxn ang="0">
                    <a:pos x="239" y="3573"/>
                  </a:cxn>
                  <a:cxn ang="0">
                    <a:pos x="161" y="3315"/>
                  </a:cxn>
                  <a:cxn ang="0">
                    <a:pos x="89" y="3015"/>
                  </a:cxn>
                  <a:cxn ang="0">
                    <a:pos x="41" y="2709"/>
                  </a:cxn>
                  <a:cxn ang="0">
                    <a:pos x="18" y="2404"/>
                  </a:cxn>
                  <a:cxn ang="0">
                    <a:pos x="12" y="2098"/>
                  </a:cxn>
                  <a:cxn ang="0">
                    <a:pos x="12" y="2098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D73E4E91-BE75-4ECD-8316-D483AC92721C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88" y="0"/>
                <a:ext cx="840" cy="4316"/>
              </a:xfrm>
              <a:custGeom>
                <a:avLst/>
                <a:gdLst/>
                <a:ahLst/>
                <a:cxnLst>
                  <a:cxn ang="0">
                    <a:pos x="18" y="1948"/>
                  </a:cxn>
                  <a:cxn ang="0">
                    <a:pos x="48" y="1708"/>
                  </a:cxn>
                  <a:cxn ang="0">
                    <a:pos x="96" y="1475"/>
                  </a:cxn>
                  <a:cxn ang="0">
                    <a:pos x="161" y="1235"/>
                  </a:cxn>
                  <a:cxn ang="0">
                    <a:pos x="251" y="995"/>
                  </a:cxn>
                  <a:cxn ang="0">
                    <a:pos x="365" y="755"/>
                  </a:cxn>
                  <a:cxn ang="0">
                    <a:pos x="496" y="510"/>
                  </a:cxn>
                  <a:cxn ang="0">
                    <a:pos x="658" y="258"/>
                  </a:cxn>
                  <a:cxn ang="0">
                    <a:pos x="741" y="132"/>
                  </a:cxn>
                  <a:cxn ang="0">
                    <a:pos x="837" y="0"/>
                  </a:cxn>
                  <a:cxn ang="0">
                    <a:pos x="825" y="0"/>
                  </a:cxn>
                  <a:cxn ang="0">
                    <a:pos x="729" y="132"/>
                  </a:cxn>
                  <a:cxn ang="0">
                    <a:pos x="640" y="258"/>
                  </a:cxn>
                  <a:cxn ang="0">
                    <a:pos x="562" y="384"/>
                  </a:cxn>
                  <a:cxn ang="0">
                    <a:pos x="484" y="510"/>
                  </a:cxn>
                  <a:cxn ang="0">
                    <a:pos x="353" y="755"/>
                  </a:cxn>
                  <a:cxn ang="0">
                    <a:pos x="239" y="995"/>
                  </a:cxn>
                  <a:cxn ang="0">
                    <a:pos x="150" y="1235"/>
                  </a:cxn>
                  <a:cxn ang="0">
                    <a:pos x="84" y="1469"/>
                  </a:cxn>
                  <a:cxn ang="0">
                    <a:pos x="36" y="1702"/>
                  </a:cxn>
                  <a:cxn ang="0">
                    <a:pos x="6" y="1942"/>
                  </a:cxn>
                  <a:cxn ang="0">
                    <a:pos x="0" y="2200"/>
                  </a:cxn>
                  <a:cxn ang="0">
                    <a:pos x="12" y="2470"/>
                  </a:cxn>
                  <a:cxn ang="0">
                    <a:pos x="48" y="2739"/>
                  </a:cxn>
                  <a:cxn ang="0">
                    <a:pos x="114" y="3027"/>
                  </a:cxn>
                  <a:cxn ang="0">
                    <a:pos x="150" y="3171"/>
                  </a:cxn>
                  <a:cxn ang="0">
                    <a:pos x="197" y="3321"/>
                  </a:cxn>
                  <a:cxn ang="0">
                    <a:pos x="245" y="3477"/>
                  </a:cxn>
                  <a:cxn ang="0">
                    <a:pos x="305" y="3639"/>
                  </a:cxn>
                  <a:cxn ang="0">
                    <a:pos x="365" y="3800"/>
                  </a:cxn>
                  <a:cxn ang="0">
                    <a:pos x="437" y="3968"/>
                  </a:cxn>
                  <a:cxn ang="0">
                    <a:pos x="508" y="4136"/>
                  </a:cxn>
                  <a:cxn ang="0">
                    <a:pos x="592" y="4316"/>
                  </a:cxn>
                  <a:cxn ang="0">
                    <a:pos x="604" y="4316"/>
                  </a:cxn>
                  <a:cxn ang="0">
                    <a:pos x="520" y="4136"/>
                  </a:cxn>
                  <a:cxn ang="0">
                    <a:pos x="448" y="3968"/>
                  </a:cxn>
                  <a:cxn ang="0">
                    <a:pos x="377" y="3800"/>
                  </a:cxn>
                  <a:cxn ang="0">
                    <a:pos x="317" y="3639"/>
                  </a:cxn>
                  <a:cxn ang="0">
                    <a:pos x="257" y="3477"/>
                  </a:cxn>
                  <a:cxn ang="0">
                    <a:pos x="209" y="3327"/>
                  </a:cxn>
                  <a:cxn ang="0">
                    <a:pos x="161" y="3171"/>
                  </a:cxn>
                  <a:cxn ang="0">
                    <a:pos x="126" y="3027"/>
                  </a:cxn>
                  <a:cxn ang="0">
                    <a:pos x="60" y="2739"/>
                  </a:cxn>
                  <a:cxn ang="0">
                    <a:pos x="24" y="2470"/>
                  </a:cxn>
                  <a:cxn ang="0">
                    <a:pos x="12" y="2206"/>
                  </a:cxn>
                  <a:cxn ang="0">
                    <a:pos x="18" y="1948"/>
                  </a:cxn>
                  <a:cxn ang="0">
                    <a:pos x="18" y="1948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38755C96-5D13-47C2-AE51-6304199BB17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6" y="2901"/>
              <a:ext cx="606" cy="141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42" y="228"/>
                </a:cxn>
                <a:cxn ang="0">
                  <a:pos x="96" y="402"/>
                </a:cxn>
                <a:cxn ang="0">
                  <a:pos x="161" y="576"/>
                </a:cxn>
                <a:cxn ang="0">
                  <a:pos x="227" y="744"/>
                </a:cxn>
                <a:cxn ang="0">
                  <a:pos x="305" y="917"/>
                </a:cxn>
                <a:cxn ang="0">
                  <a:pos x="389" y="1085"/>
                </a:cxn>
                <a:cxn ang="0">
                  <a:pos x="484" y="1253"/>
                </a:cxn>
                <a:cxn ang="0">
                  <a:pos x="586" y="1415"/>
                </a:cxn>
                <a:cxn ang="0">
                  <a:pos x="604" y="1415"/>
                </a:cxn>
                <a:cxn ang="0">
                  <a:pos x="496" y="1247"/>
                </a:cxn>
                <a:cxn ang="0">
                  <a:pos x="401" y="1073"/>
                </a:cxn>
                <a:cxn ang="0">
                  <a:pos x="311" y="899"/>
                </a:cxn>
                <a:cxn ang="0">
                  <a:pos x="233" y="720"/>
                </a:cxn>
                <a:cxn ang="0">
                  <a:pos x="161" y="546"/>
                </a:cxn>
                <a:cxn ang="0">
                  <a:pos x="102" y="366"/>
                </a:cxn>
                <a:cxn ang="0">
                  <a:pos x="48" y="18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8051DA0E-9A50-4C3E-92F2-38526A30834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6" y="3890"/>
              <a:ext cx="228" cy="42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08" y="240"/>
                </a:cxn>
                <a:cxn ang="0">
                  <a:pos x="215" y="426"/>
                </a:cxn>
                <a:cxn ang="0">
                  <a:pos x="227" y="426"/>
                </a:cxn>
                <a:cxn ang="0">
                  <a:pos x="167" y="330"/>
                </a:cxn>
                <a:cxn ang="0">
                  <a:pos x="114" y="222"/>
                </a:cxn>
                <a:cxn ang="0">
                  <a:pos x="0" y="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EFA0B4C0-35B0-4E89-9888-DF79054CB76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776" y="0"/>
              <a:ext cx="984" cy="1786"/>
            </a:xfrm>
            <a:custGeom>
              <a:avLst/>
              <a:gdLst/>
              <a:ahLst/>
              <a:cxnLst>
                <a:cxn ang="0">
                  <a:pos x="981" y="1786"/>
                </a:cxn>
                <a:cxn ang="0">
                  <a:pos x="981" y="1720"/>
                </a:cxn>
                <a:cxn ang="0">
                  <a:pos x="969" y="1666"/>
                </a:cxn>
                <a:cxn ang="0">
                  <a:pos x="957" y="1613"/>
                </a:cxn>
                <a:cxn ang="0">
                  <a:pos x="921" y="1487"/>
                </a:cxn>
                <a:cxn ang="0">
                  <a:pos x="885" y="1361"/>
                </a:cxn>
                <a:cxn ang="0">
                  <a:pos x="796" y="1121"/>
                </a:cxn>
                <a:cxn ang="0">
                  <a:pos x="682" y="899"/>
                </a:cxn>
                <a:cxn ang="0">
                  <a:pos x="562" y="689"/>
                </a:cxn>
                <a:cxn ang="0">
                  <a:pos x="431" y="498"/>
                </a:cxn>
                <a:cxn ang="0">
                  <a:pos x="293" y="318"/>
                </a:cxn>
                <a:cxn ang="0">
                  <a:pos x="150" y="15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38" y="150"/>
                </a:cxn>
                <a:cxn ang="0">
                  <a:pos x="275" y="318"/>
                </a:cxn>
                <a:cxn ang="0">
                  <a:pos x="413" y="498"/>
                </a:cxn>
                <a:cxn ang="0">
                  <a:pos x="545" y="689"/>
                </a:cxn>
                <a:cxn ang="0">
                  <a:pos x="670" y="899"/>
                </a:cxn>
                <a:cxn ang="0">
                  <a:pos x="778" y="1121"/>
                </a:cxn>
                <a:cxn ang="0">
                  <a:pos x="873" y="1361"/>
                </a:cxn>
                <a:cxn ang="0">
                  <a:pos x="909" y="1487"/>
                </a:cxn>
                <a:cxn ang="0">
                  <a:pos x="945" y="1619"/>
                </a:cxn>
                <a:cxn ang="0">
                  <a:pos x="963" y="1702"/>
                </a:cxn>
                <a:cxn ang="0">
                  <a:pos x="981" y="1786"/>
                </a:cxn>
                <a:cxn ang="0">
                  <a:pos x="981" y="1786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AEC07AD2-5668-4866-9564-B2019FC5203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41" y="0"/>
              <a:ext cx="719" cy="845"/>
            </a:xfrm>
            <a:custGeom>
              <a:avLst/>
              <a:gdLst>
                <a:gd name="T0" fmla="*/ 723 w 717"/>
                <a:gd name="T1" fmla="*/ 845 h 845"/>
                <a:gd name="T2" fmla="*/ 723 w 717"/>
                <a:gd name="T3" fmla="*/ 821 h 845"/>
                <a:gd name="T4" fmla="*/ 580 w 717"/>
                <a:gd name="T5" fmla="*/ 605 h 845"/>
                <a:gd name="T6" fmla="*/ 409 w 717"/>
                <a:gd name="T7" fmla="*/ 396 h 845"/>
                <a:gd name="T8" fmla="*/ 224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12 w 717"/>
                <a:gd name="T15" fmla="*/ 198 h 845"/>
                <a:gd name="T16" fmla="*/ 403 w 717"/>
                <a:gd name="T17" fmla="*/ 408 h 845"/>
                <a:gd name="T18" fmla="*/ 574 w 717"/>
                <a:gd name="T19" fmla="*/ 623 h 845"/>
                <a:gd name="T20" fmla="*/ 723 w 717"/>
                <a:gd name="T21" fmla="*/ 845 h 845"/>
                <a:gd name="T22" fmla="*/ 723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A28B6D23-FD14-45B8-A0EA-9B08B3B1ED9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352" y="0"/>
              <a:ext cx="408" cy="414"/>
            </a:xfrm>
            <a:custGeom>
              <a:avLst/>
              <a:gdLst>
                <a:gd name="T0" fmla="*/ 410 w 407"/>
                <a:gd name="T1" fmla="*/ 414 h 414"/>
                <a:gd name="T2" fmla="*/ 410 w 407"/>
                <a:gd name="T3" fmla="*/ 396 h 414"/>
                <a:gd name="T4" fmla="*/ 225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19 w 407"/>
                <a:gd name="T13" fmla="*/ 204 h 414"/>
                <a:gd name="T14" fmla="*/ 410 w 407"/>
                <a:gd name="T15" fmla="*/ 414 h 414"/>
                <a:gd name="T16" fmla="*/ 410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88901F59-AC34-4FFF-9C50-79B42831D2C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6" y="0"/>
              <a:ext cx="858" cy="1409"/>
            </a:xfrm>
            <a:custGeom>
              <a:avLst/>
              <a:gdLst/>
              <a:ahLst/>
              <a:cxnLst>
                <a:cxn ang="0">
                  <a:pos x="0" y="1361"/>
                </a:cxn>
                <a:cxn ang="0">
                  <a:pos x="0" y="1409"/>
                </a:cxn>
                <a:cxn ang="0">
                  <a:pos x="54" y="1211"/>
                </a:cxn>
                <a:cxn ang="0">
                  <a:pos x="126" y="1013"/>
                </a:cxn>
                <a:cxn ang="0">
                  <a:pos x="215" y="827"/>
                </a:cxn>
                <a:cxn ang="0">
                  <a:pos x="311" y="647"/>
                </a:cxn>
                <a:cxn ang="0">
                  <a:pos x="431" y="474"/>
                </a:cxn>
                <a:cxn ang="0">
                  <a:pos x="556" y="312"/>
                </a:cxn>
                <a:cxn ang="0">
                  <a:pos x="700" y="150"/>
                </a:cxn>
                <a:cxn ang="0">
                  <a:pos x="855" y="0"/>
                </a:cxn>
                <a:cxn ang="0">
                  <a:pos x="837" y="0"/>
                </a:cxn>
                <a:cxn ang="0">
                  <a:pos x="688" y="144"/>
                </a:cxn>
                <a:cxn ang="0">
                  <a:pos x="550" y="300"/>
                </a:cxn>
                <a:cxn ang="0">
                  <a:pos x="425" y="462"/>
                </a:cxn>
                <a:cxn ang="0">
                  <a:pos x="311" y="629"/>
                </a:cxn>
                <a:cxn ang="0">
                  <a:pos x="215" y="803"/>
                </a:cxn>
                <a:cxn ang="0">
                  <a:pos x="132" y="983"/>
                </a:cxn>
                <a:cxn ang="0">
                  <a:pos x="60" y="1169"/>
                </a:cxn>
                <a:cxn ang="0">
                  <a:pos x="0" y="1361"/>
                </a:cxn>
                <a:cxn ang="0">
                  <a:pos x="0" y="1361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9BC8D4AD-EEC0-4C26-93E8-9A5E89F8737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6" y="0"/>
              <a:ext cx="588" cy="599"/>
            </a:xfrm>
            <a:custGeom>
              <a:avLst/>
              <a:gdLst>
                <a:gd name="T0" fmla="*/ 592 w 586"/>
                <a:gd name="T1" fmla="*/ 0 h 599"/>
                <a:gd name="T2" fmla="*/ 574 w 586"/>
                <a:gd name="T3" fmla="*/ 0 h 599"/>
                <a:gd name="T4" fmla="*/ 410 w 586"/>
                <a:gd name="T5" fmla="*/ 132 h 599"/>
                <a:gd name="T6" fmla="*/ 260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60 w 586"/>
                <a:gd name="T17" fmla="*/ 282 h 599"/>
                <a:gd name="T18" fmla="*/ 416 w 586"/>
                <a:gd name="T19" fmla="*/ 138 h 599"/>
                <a:gd name="T20" fmla="*/ 592 w 586"/>
                <a:gd name="T21" fmla="*/ 0 h 599"/>
                <a:gd name="T22" fmla="*/ 592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359238EF-CBB0-4C8D-B738-5AC5D7B3F52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6" y="0"/>
              <a:ext cx="270" cy="252"/>
            </a:xfrm>
            <a:custGeom>
              <a:avLst/>
              <a:gdLst>
                <a:gd name="T0" fmla="*/ 272 w 269"/>
                <a:gd name="T1" fmla="*/ 0 h 252"/>
                <a:gd name="T2" fmla="*/ 254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72 w 269"/>
                <a:gd name="T15" fmla="*/ 0 h 252"/>
                <a:gd name="T16" fmla="*/ 272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Line 28">
              <a:extLst>
                <a:ext uri="{FF2B5EF4-FFF2-40B4-BE49-F238E27FC236}">
                  <a16:creationId xmlns:a16="http://schemas.microsoft.com/office/drawing/2014/main" id="{18E9806F-B827-4EEC-B4AC-183F33460248}"/>
                </a:ext>
              </a:extLst>
            </p:cNvPr>
            <p:cNvSpPr>
              <a:spLocks noChangeShapeType="1"/>
            </p:cNvSpPr>
            <p:nvPr/>
          </p:nvSpPr>
          <p:spPr bwMode="hidden">
            <a:xfrm>
              <a:off x="1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Line 29">
              <a:extLst>
                <a:ext uri="{FF2B5EF4-FFF2-40B4-BE49-F238E27FC236}">
                  <a16:creationId xmlns:a16="http://schemas.microsoft.com/office/drawing/2014/main" id="{DDA661D1-7DCC-4FC3-B945-16686C8878A1}"/>
                </a:ext>
              </a:extLst>
            </p:cNvPr>
            <p:cNvSpPr>
              <a:spLocks noChangeShapeType="1"/>
            </p:cNvSpPr>
            <p:nvPr/>
          </p:nvSpPr>
          <p:spPr bwMode="hidden">
            <a:xfrm>
              <a:off x="1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Line 30">
              <a:extLst>
                <a:ext uri="{FF2B5EF4-FFF2-40B4-BE49-F238E27FC236}">
                  <a16:creationId xmlns:a16="http://schemas.microsoft.com/office/drawing/2014/main" id="{5D0B7BF1-C685-4D63-804E-64470A7B5DE3}"/>
                </a:ext>
              </a:extLst>
            </p:cNvPr>
            <p:cNvSpPr>
              <a:spLocks noChangeShapeType="1"/>
            </p:cNvSpPr>
            <p:nvPr/>
          </p:nvSpPr>
          <p:spPr bwMode="hidden">
            <a:xfrm>
              <a:off x="1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20" name="Group 31">
              <a:extLst>
                <a:ext uri="{FF2B5EF4-FFF2-40B4-BE49-F238E27FC236}">
                  <a16:creationId xmlns:a16="http://schemas.microsoft.com/office/drawing/2014/main" id="{6EAAE11B-DC3B-49B3-B884-6EE3FA1ED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" y="392"/>
              <a:ext cx="5758" cy="1571"/>
              <a:chOff x="1" y="392"/>
              <a:chExt cx="5758" cy="1571"/>
            </a:xfrm>
          </p:grpSpPr>
          <p:sp>
            <p:nvSpPr>
              <p:cNvPr id="23" name="Line 32">
                <a:extLst>
                  <a:ext uri="{FF2B5EF4-FFF2-40B4-BE49-F238E27FC236}">
                    <a16:creationId xmlns:a16="http://schemas.microsoft.com/office/drawing/2014/main" id="{5496A0D5-1878-4CEC-958B-EEB25F289F0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hidden">
              <a:xfrm>
                <a:off x="1" y="784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Line 33">
                <a:extLst>
                  <a:ext uri="{FF2B5EF4-FFF2-40B4-BE49-F238E27FC236}">
                    <a16:creationId xmlns:a16="http://schemas.microsoft.com/office/drawing/2014/main" id="{27C4E86C-E790-44E0-A64F-292F964BD50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hidden">
              <a:xfrm>
                <a:off x="1" y="1963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Line 34">
                <a:extLst>
                  <a:ext uri="{FF2B5EF4-FFF2-40B4-BE49-F238E27FC236}">
                    <a16:creationId xmlns:a16="http://schemas.microsoft.com/office/drawing/2014/main" id="{E2E6BB9B-4A99-4CE1-AF47-CA20A5D18EB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hidden">
              <a:xfrm>
                <a:off x="1" y="157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Line 35">
                <a:extLst>
                  <a:ext uri="{FF2B5EF4-FFF2-40B4-BE49-F238E27FC236}">
                    <a16:creationId xmlns:a16="http://schemas.microsoft.com/office/drawing/2014/main" id="{9C9379BF-69D2-4904-9501-3DD41BC9A4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hidden">
              <a:xfrm>
                <a:off x="1" y="1177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Line 36">
                <a:extLst>
                  <a:ext uri="{FF2B5EF4-FFF2-40B4-BE49-F238E27FC236}">
                    <a16:creationId xmlns:a16="http://schemas.microsoft.com/office/drawing/2014/main" id="{BA3A4664-8659-4DE9-AB5A-5975D5A904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hidden">
              <a:xfrm>
                <a:off x="1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1" name="Line 37">
              <a:extLst>
                <a:ext uri="{FF2B5EF4-FFF2-40B4-BE49-F238E27FC236}">
                  <a16:creationId xmlns:a16="http://schemas.microsoft.com/office/drawing/2014/main" id="{6FE12466-DEE6-492A-9434-865523F13FCA}"/>
                </a:ext>
              </a:extLst>
            </p:cNvPr>
            <p:cNvSpPr>
              <a:spLocks noChangeShapeType="1"/>
            </p:cNvSpPr>
            <p:nvPr/>
          </p:nvSpPr>
          <p:spPr bwMode="hidden">
            <a:xfrm>
              <a:off x="1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Line 38">
              <a:extLst>
                <a:ext uri="{FF2B5EF4-FFF2-40B4-BE49-F238E27FC236}">
                  <a16:creationId xmlns:a16="http://schemas.microsoft.com/office/drawing/2014/main" id="{1B4EF3DD-A514-4197-B312-F23863197866}"/>
                </a:ext>
              </a:extLst>
            </p:cNvPr>
            <p:cNvSpPr>
              <a:spLocks noChangeShapeType="1"/>
            </p:cNvSpPr>
            <p:nvPr/>
          </p:nvSpPr>
          <p:spPr bwMode="hidden">
            <a:xfrm>
              <a:off x="1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303" name="Rectangle 3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304" name="Rectangle 4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" name="Rectangle 41">
            <a:extLst>
              <a:ext uri="{FF2B5EF4-FFF2-40B4-BE49-F238E27FC236}">
                <a16:creationId xmlns:a16="http://schemas.microsoft.com/office/drawing/2014/main" id="{DF4E86F8-E1B6-4C95-BCA7-12D597CF608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2" name="Rectangle 42">
            <a:extLst>
              <a:ext uri="{FF2B5EF4-FFF2-40B4-BE49-F238E27FC236}">
                <a16:creationId xmlns:a16="http://schemas.microsoft.com/office/drawing/2014/main" id="{17C6F7F5-AC0F-4E12-BF50-043FC595D7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" name="Rectangle 43">
            <a:extLst>
              <a:ext uri="{FF2B5EF4-FFF2-40B4-BE49-F238E27FC236}">
                <a16:creationId xmlns:a16="http://schemas.microsoft.com/office/drawing/2014/main" id="{3A6B87D7-C138-417F-B946-CB325EE50D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0F5DE2-023E-46B0-9ECA-563F41B9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9870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94431253-F92E-49C8-8701-157E2E5A77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DAE24882-CFAF-45F7-A228-02655A453C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67E338D4-65A8-4E9D-AE53-026ECE5004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90824-74BD-456A-B1BA-FD76F36D6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300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38BE9EB3-CC75-417C-B3B8-D8D86EA2ED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BDFBAC69-8D94-4C53-8634-8E6D75F323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FE1CAC36-09F2-46B6-A95F-9A9FC1A209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683F9-C175-4B89-8406-CCEF9B8D53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32524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FAFEDC8F-C551-4792-9018-C3E2C1ECA7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BEE629BD-EA12-48D5-BFA9-97466FE45F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2">
            <a:extLst>
              <a:ext uri="{FF2B5EF4-FFF2-40B4-BE49-F238E27FC236}">
                <a16:creationId xmlns:a16="http://schemas.microsoft.com/office/drawing/2014/main" id="{F277C76F-281E-4756-9DA2-D6AF36C92D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482FD-5BC1-4422-81BF-46973620C0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6453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0">
            <a:extLst>
              <a:ext uri="{FF2B5EF4-FFF2-40B4-BE49-F238E27FC236}">
                <a16:creationId xmlns:a16="http://schemas.microsoft.com/office/drawing/2014/main" id="{7E4B2F9B-1E8C-4605-8853-92C08EF33A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711FEE4B-FA2B-4646-A53C-07E7F1AFF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2">
            <a:extLst>
              <a:ext uri="{FF2B5EF4-FFF2-40B4-BE49-F238E27FC236}">
                <a16:creationId xmlns:a16="http://schemas.microsoft.com/office/drawing/2014/main" id="{39E9F154-D88B-4689-9C73-90E98CDD61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8C128F-7997-447B-906A-0FE93DAA68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4888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1E8BC18E-79AE-4798-9CE1-394677C72E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1">
            <a:extLst>
              <a:ext uri="{FF2B5EF4-FFF2-40B4-BE49-F238E27FC236}">
                <a16:creationId xmlns:a16="http://schemas.microsoft.com/office/drawing/2014/main" id="{9F22D791-2E3F-4B43-9CE3-5AFF5BB243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3DB87A7E-FC0B-42CC-8877-F6CFF4697E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376EE-5AE2-4CDE-B84A-7891EABC41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191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BE80E-2784-4030-9343-1D9105BB43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0">
            <a:extLst>
              <a:ext uri="{FF2B5EF4-FFF2-40B4-BE49-F238E27FC236}">
                <a16:creationId xmlns:a16="http://schemas.microsoft.com/office/drawing/2014/main" id="{BAA2E9ED-80C0-4092-B611-E43520D5E5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1">
            <a:extLst>
              <a:ext uri="{FF2B5EF4-FFF2-40B4-BE49-F238E27FC236}">
                <a16:creationId xmlns:a16="http://schemas.microsoft.com/office/drawing/2014/main" id="{F8F876C6-0482-4E68-A720-7CD981B4BA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2">
            <a:extLst>
              <a:ext uri="{FF2B5EF4-FFF2-40B4-BE49-F238E27FC236}">
                <a16:creationId xmlns:a16="http://schemas.microsoft.com/office/drawing/2014/main" id="{7EA94F6F-3E7E-4A51-A15D-7581B7E7C2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4E6B3-4FA3-4DAE-B1E5-089CD537A4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7011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81F5E249-1717-457A-82B8-0D9D2E99AF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7E114C51-444E-40BF-A605-BCC00636D5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2">
            <a:extLst>
              <a:ext uri="{FF2B5EF4-FFF2-40B4-BE49-F238E27FC236}">
                <a16:creationId xmlns:a16="http://schemas.microsoft.com/office/drawing/2014/main" id="{6957B58F-A954-4C2F-8E39-06D907E905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97B1F-D5C3-4A38-BFCE-BA175D6DBC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2574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8A096061-8A65-4B3F-BB9D-75D38978C1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7059A5CD-DCC7-49B4-8B2F-FEC30A093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2">
            <a:extLst>
              <a:ext uri="{FF2B5EF4-FFF2-40B4-BE49-F238E27FC236}">
                <a16:creationId xmlns:a16="http://schemas.microsoft.com/office/drawing/2014/main" id="{CDE523C5-0063-47F4-A53F-A7CDEF31C0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265AAE-9039-4968-BE82-87FF5DCD85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8059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AA48067A-CA69-4ED3-B87C-B4B381C180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B5843A40-066E-4FD9-BC2A-B29D96DA41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8EA65024-C478-4BC9-BF51-5C78FC127B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E79DE-0507-4479-9220-3FC6E3261E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276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8F5A960E-1AB2-4F6D-9400-036D30EAE0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A73D8669-54BF-4973-B4F2-C53DEE9714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1304773A-073A-43DD-BC40-A6B52C5A80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C9BFE-73A1-49AD-8EBA-63E77C1A1F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2523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BF7BA5ED-3213-4DBC-9C4A-E564BD971A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A95F31F4-B224-4099-989B-39BA54FBCA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2">
            <a:extLst>
              <a:ext uri="{FF2B5EF4-FFF2-40B4-BE49-F238E27FC236}">
                <a16:creationId xmlns:a16="http://schemas.microsoft.com/office/drawing/2014/main" id="{47C7C0D9-9728-4906-9409-E7D90DA485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6DE87-EB5E-496F-A82B-4546927B79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8743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09E16573-63C1-4B83-88C5-0F796E3BDC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>
            <a:extLst>
              <a:ext uri="{FF2B5EF4-FFF2-40B4-BE49-F238E27FC236}">
                <a16:creationId xmlns:a16="http://schemas.microsoft.com/office/drawing/2014/main" id="{9AA4EAD0-CD7B-4A7B-B2E0-A0F1A67889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2">
            <a:extLst>
              <a:ext uri="{FF2B5EF4-FFF2-40B4-BE49-F238E27FC236}">
                <a16:creationId xmlns:a16="http://schemas.microsoft.com/office/drawing/2014/main" id="{99562828-D60E-49DE-B5E8-6CE0338051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FD049-32B1-49E7-B761-0F925EE72D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5073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BE2AE0-71BE-4949-BD60-987FEA6C9E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5C7A501-45EE-4E36-B641-D2A23A6E4C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295954-486D-4C5C-AA00-D95900108F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C44942-86A3-456B-B23E-0FCB63A7F8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2470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24C017-3158-44B8-8A1D-0FAD21B3A4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0D83599-A5D7-4490-8ECE-CE62F3E1CD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F61379-4909-4BD7-AE55-94B2EB1E1A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2EBCBA-52DC-46E2-BCEA-E2970D262E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303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83C07B-3AB6-42B6-9C4C-02D246E8D5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5D21A8-CE85-47C3-84CE-A9F0C066C1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9884446-0A25-417B-8A39-63244C461F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630D4D-B24B-448F-9D79-EE5399DA64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67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02983-431A-4B58-A444-632B7C3B14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F0F858-E11A-41DC-AD2D-8D5E1EC7A8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32E3C-0BCB-4576-B65F-F373B9FB8F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7419F4-2367-4423-ABA8-F9DD13F210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0CF5C0-D27A-4D3E-A589-CED0B6481F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6608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9B0AED8-1751-4BDF-9D78-0C967DEA35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7224684-69A7-46C2-A41D-80FCB79547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94DE265-54DA-43AF-9D32-D6A4F53483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1C4998-2A1B-4D90-8524-E9BB2A705B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20575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EBA9BD-CD58-4014-9BF5-F85A7C21B3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FE18672-B616-4C53-9ED2-01BC2BCAF6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4DF56BD-1795-4176-AEBA-929F68E6DB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BF8E98-7D3B-4078-9637-C0CFA4F762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876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3110879-BE29-49AD-A0BD-76F253200A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C38596B-EA53-4B98-9A72-6AC94C77C4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F0B2133-6415-413B-A61D-5107DAD8C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15449A-6390-48E8-9498-79965EEBA7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14584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9783CF-DDBB-43D7-86AA-B227431A8C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48D6D-FDC3-4472-9F13-53D8F7A56A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AB00A-64F3-48E3-B9F3-FFB31B220A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10138B-F2E3-46D3-ABD7-EF26B21460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8141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27069-EA7E-40E3-BB39-8B063F3A83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079899-6F7A-44AA-BD1A-8BC7B44B36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D7874B-D284-49AE-AAA1-4D1922E895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256FD5-5834-4EF1-8D75-53CBBD58B6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77157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57F968-3C53-4E3C-9537-455BC4477A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A6C061A-788E-442B-B769-C6E13E54B6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F151ED-44EA-4FA7-B83E-AE959DA8D3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BD135C-FE9A-49C2-BC6B-FB2DC95705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4088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304800"/>
            <a:ext cx="20764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60769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09850E-B525-4C03-87DE-F5AADD568E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359A88-1A92-4E56-A3B3-C39A06E9D5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6FD092D-62CB-4257-9D7A-3A145BEA8D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490FA1-6B3C-4481-A210-D538E560F9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18131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66" name="Group 2">
            <a:extLst>
              <a:ext uri="{FF2B5EF4-FFF2-40B4-BE49-F238E27FC236}">
                <a16:creationId xmlns:a16="http://schemas.microsoft.com/office/drawing/2014/main" id="{B436DEB9-49E8-4F0F-80F1-9F6C9FF7CD76}"/>
              </a:ext>
            </a:extLst>
          </p:cNvPr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88067" name="Freeform 3">
              <a:extLst>
                <a:ext uri="{FF2B5EF4-FFF2-40B4-BE49-F238E27FC236}">
                  <a16:creationId xmlns:a16="http://schemas.microsoft.com/office/drawing/2014/main" id="{4F682915-80E4-49A5-A920-0B95C280B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>
                <a:gd name="T0" fmla="*/ 1523 w 3699"/>
                <a:gd name="T1" fmla="*/ 2611 h 2613"/>
                <a:gd name="T2" fmla="*/ 3698 w 3699"/>
                <a:gd name="T3" fmla="*/ 2612 h 2613"/>
                <a:gd name="T4" fmla="*/ 3698 w 3699"/>
                <a:gd name="T5" fmla="*/ 2228 h 2613"/>
                <a:gd name="T6" fmla="*/ 0 w 3699"/>
                <a:gd name="T7" fmla="*/ 0 h 2613"/>
                <a:gd name="T8" fmla="*/ 160 w 3699"/>
                <a:gd name="T9" fmla="*/ 118 h 2613"/>
                <a:gd name="T10" fmla="*/ 292 w 3699"/>
                <a:gd name="T11" fmla="*/ 219 h 2613"/>
                <a:gd name="T12" fmla="*/ 441 w 3699"/>
                <a:gd name="T13" fmla="*/ 347 h 2613"/>
                <a:gd name="T14" fmla="*/ 585 w 3699"/>
                <a:gd name="T15" fmla="*/ 482 h 2613"/>
                <a:gd name="T16" fmla="*/ 796 w 3699"/>
                <a:gd name="T17" fmla="*/ 711 h 2613"/>
                <a:gd name="T18" fmla="*/ 983 w 3699"/>
                <a:gd name="T19" fmla="*/ 955 h 2613"/>
                <a:gd name="T20" fmla="*/ 1119 w 3699"/>
                <a:gd name="T21" fmla="*/ 1168 h 2613"/>
                <a:gd name="T22" fmla="*/ 1238 w 3699"/>
                <a:gd name="T23" fmla="*/ 1388 h 2613"/>
                <a:gd name="T24" fmla="*/ 1331 w 3699"/>
                <a:gd name="T25" fmla="*/ 1608 h 2613"/>
                <a:gd name="T26" fmla="*/ 1400 w 3699"/>
                <a:gd name="T27" fmla="*/ 1809 h 2613"/>
                <a:gd name="T28" fmla="*/ 1447 w 3699"/>
                <a:gd name="T29" fmla="*/ 1979 h 2613"/>
                <a:gd name="T30" fmla="*/ 1490 w 3699"/>
                <a:gd name="T31" fmla="*/ 2190 h 2613"/>
                <a:gd name="T32" fmla="*/ 1511 w 3699"/>
                <a:gd name="T33" fmla="*/ 2374 h 2613"/>
                <a:gd name="T34" fmla="*/ 1523 w 3699"/>
                <a:gd name="T35" fmla="*/ 2611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8068" name="Arc 4">
              <a:extLst>
                <a:ext uri="{FF2B5EF4-FFF2-40B4-BE49-F238E27FC236}">
                  <a16:creationId xmlns:a16="http://schemas.microsoft.com/office/drawing/2014/main" id="{A4175661-3AB4-448A-9CEF-9141771BD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G0" fmla="+- 0 0 0"/>
                <a:gd name="G1" fmla="+- 21231 0 0"/>
                <a:gd name="G2" fmla="+- 21600 0 0"/>
                <a:gd name="T0" fmla="*/ 3977 w 21600"/>
                <a:gd name="T1" fmla="*/ 0 h 21231"/>
                <a:gd name="T2" fmla="*/ 21600 w 21600"/>
                <a:gd name="T3" fmla="*/ 21231 h 21231"/>
                <a:gd name="T4" fmla="*/ 0 w 21600"/>
                <a:gd name="T5" fmla="*/ 21231 h 2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88069" name="Rectangle 5">
            <a:extLst>
              <a:ext uri="{FF2B5EF4-FFF2-40B4-BE49-F238E27FC236}">
                <a16:creationId xmlns:a16="http://schemas.microsoft.com/office/drawing/2014/main" id="{94602207-6DBD-45A1-A4B1-681D88BA192A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88070" name="Rectangle 6">
            <a:extLst>
              <a:ext uri="{FF2B5EF4-FFF2-40B4-BE49-F238E27FC236}">
                <a16:creationId xmlns:a16="http://schemas.microsoft.com/office/drawing/2014/main" id="{9D3EFF00-945E-4DAF-A2E1-53EA37394E49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88071" name="Rectangle 7">
            <a:extLst>
              <a:ext uri="{FF2B5EF4-FFF2-40B4-BE49-F238E27FC236}">
                <a16:creationId xmlns:a16="http://schemas.microsoft.com/office/drawing/2014/main" id="{CC18408E-64A5-4DFB-8AE0-2D44D1D297ED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31ADA6A5-72AB-4DDB-8C22-F84C307B9CAA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88072" name="Rectangle 8">
            <a:extLst>
              <a:ext uri="{FF2B5EF4-FFF2-40B4-BE49-F238E27FC236}">
                <a16:creationId xmlns:a16="http://schemas.microsoft.com/office/drawing/2014/main" id="{2A463CC7-7153-4399-A3CC-4CBA4A1EB08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88073" name="Rectangle 9">
            <a:extLst>
              <a:ext uri="{FF2B5EF4-FFF2-40B4-BE49-F238E27FC236}">
                <a16:creationId xmlns:a16="http://schemas.microsoft.com/office/drawing/2014/main" id="{9015493C-BC79-4C47-B736-F427D4A477A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76D19F-ACC6-45F5-85AA-ABEF171CDA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9236133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5641-1F10-4155-80DC-34F14798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338E-1699-4148-895F-1D4B67FF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F10B3-F285-4BDB-8223-918B7AFF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A8CD00-4556-4832-BF75-2FBCE9B6801E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EC4D8-86D4-42A4-9D3B-67616F9AF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4354B-C5E1-46B2-AD32-664E2313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7EE316-A509-4527-9B71-1503F1EE43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78910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E4DF3-FA8F-4183-B8C4-20A0EA9CE8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316C-9481-49C1-AE3A-4F68D030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7078F-E178-46D2-8BBD-186590613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4903-44B9-444A-8924-E8E5DF37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B7DF67-EEB1-4716-8E69-8ABB3FE1ACCB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46430-F8FC-4824-B934-511F4E0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E4F21-63D9-4EF1-A418-EC2720B1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9D00C0-8316-4247-8E47-BBA3E4F64F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54171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42D9-146B-46CF-9FAD-20FD7E0A8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A6B61-D14F-46FF-AF66-7E406F9D7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48EFA-F997-4798-8669-DDA4D2323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D8FEF-AD37-4C0B-98E1-627CB0EF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125104-147E-4C6B-BEB6-724564595AE9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6D1E6-EADF-4092-9992-1E7EA7BF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056A3-09DC-454E-A702-D0DEBDE2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356778-4B4F-482B-98B2-F3A249A05C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689483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204E-B141-4659-8E40-2B9CB4A3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E6A1C-AA7A-41CD-A2F9-09ECF16DB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F7002-EF3C-4811-ACE5-43DFFEC7B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FE104-FB24-479A-89BB-C66E6A8DE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F7186-2F7D-4869-89E1-451CE60D1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E2ECCF-E6D2-49C4-9D53-972BBA5C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9BF968-921D-409F-924B-30697523BAD5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CCC8E-060E-466F-93F0-FB0F51E8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CD668-A857-40B2-A746-5357860B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6BF45-E1FC-4658-A1CA-489BF6B19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5247983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EDAA-D376-4AAB-9497-196554B0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F8A77-A0E1-4D36-868D-2FB7ACB0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179997-DA3E-4237-9424-1952AAC6B919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D2598-F355-4218-9B95-B93CCF50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D364D-8F42-4AB3-A622-9E9A41DD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AF1037-F366-413E-8EE0-84AC5DF8BE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13931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2E3920-F66B-4FAA-8A88-C0C948BA1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3E7581-DA53-49FA-A56C-0E3F3E93ABE4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D5D8A-017E-489E-9FAC-A55447740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1B189-C92E-42F5-9ED8-058CC294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EE608C-02C2-4ADB-9BCB-73C8E618D7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17054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7A8F-BDE6-4C9E-9719-6F62E1B0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40B7-EE4C-4C73-A812-FF8890AD5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0C19A-5C5C-4AA6-B1AC-01C18728E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D6B56-6465-4A7D-A4C9-A9F741FB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49DAC0-9913-4AE3-9454-35E4B5B4F2A0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EA5D2-A5F8-4CCA-8515-1F83F022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1933B-C504-4C47-AA7F-8881E931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A9A2AC-7278-4096-B7EC-78E7CBCD2B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372116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E2E8-B26E-40D0-B8C3-2025AE65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2C8D20-2E9E-4763-BACB-D96E320DD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66BBE-C1AD-48E0-8D94-257564068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029EE-C75C-4D9B-8268-FE4F766A5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AFF0DC-D257-4573-8848-AFF43D8CB739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0D7F0-A040-4FEB-A8DF-98919B997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A23AF-7E02-4D14-929E-0D9BB7CA0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2167-9234-45DE-8C04-3E06DA6D8F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9270586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B6F6-2A37-4A72-A8A2-13970C2D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2C1DE-5B42-42BE-852E-DF129C0B0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585EB-40AE-4502-95D8-92EC18ED3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8AA1BA-3947-4DD4-AEA3-94BFDE88C702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08C7D-BC1F-4328-91E5-AE237849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2E8D4-DFBE-4046-9509-A589CADB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F4DF0A-AD8F-4326-BFFE-10F695650E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36436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2E427-483A-42A3-8183-E93914B79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323FA-3151-4DA6-AD33-DC6E5377C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16F21-F4CC-48DE-AB9E-7D1099FA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5321A9-3CF0-49F4-B479-C4F303A2C29D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60B8-E32D-43DB-B33A-F7179532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B8224-AB77-4784-8200-FA37C24D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0A9C6-7782-4ACB-8B83-A9D5C24955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9790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29D7-3015-40D1-8849-BDD04204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369C5-77C7-462F-9AF3-972C2D434C5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374F71-60D4-484D-A067-C3AB4C38E0F2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DA6365-E24A-4A57-82F9-A433E63DEE57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7E8C8-0F5F-4ACB-9632-6C97927684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AE5AF41-0D02-484D-9D38-85FB2CB3D1B0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5C3588-57A8-442A-A94F-DFD7FDDEC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24C672-B903-498F-8F71-C24047F5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9000" y="152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98836E7-41CA-4E13-ABE0-0545BCB798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56921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B490C-8F0F-4E55-9632-F78F05177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66F5DB-FF09-4851-972C-FA4F1212C72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39D04-3939-45C4-BE3E-ACE018E4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248B642-4934-4B76-A34C-A896BD76213D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6E122-CC2D-48A0-9CAF-A3E3B3DB8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5CC42-F6DD-4691-91C2-E096F763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9000" y="152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7FBD7F1-13BB-48D0-82B8-2B9BEEBA27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654246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D530-4731-4383-BA21-F76E5584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D93CF-1831-4ECC-9932-45040AC62F6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F708F-19DB-469F-AEC9-02F7E58DB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A2DA0-AB63-4AF4-BE5B-A260F6C9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4594E1A-CACC-4ED4-BEB5-926992FA1385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832C2-091D-4288-9666-0184B596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FDDCD-30B4-484E-8D01-7AFB732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9000" y="152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931090A-49AD-49A7-AE5F-EEF996B10A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271332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C5B1A-6E15-4BBA-A368-5C4DB90106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D55C7-979B-4CE7-862A-E393FF793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FF"/>
            </a:gs>
            <a:gs pos="100000">
              <a:srgbClr val="3333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  <p:sp>
          <p:nvSpPr>
            <p:cNvPr id="8704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>
                <a:cs typeface="+mn-cs"/>
              </a:endParaRPr>
            </a:p>
          </p:txBody>
        </p:sp>
      </p:grpSp>
      <p:sp>
        <p:nvSpPr>
          <p:cNvPr id="870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r>
              <a:rPr lang="en-US"/>
              <a:t>ACMU 2008-09</a:t>
            </a: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-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68966795-0323-4A9D-B304-C82F793F6E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19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500151" r:id="rId1"/>
    <p:sldLayoutId id="2147500152" r:id="rId2"/>
    <p:sldLayoutId id="2147500153" r:id="rId3"/>
    <p:sldLayoutId id="2147500154" r:id="rId4"/>
    <p:sldLayoutId id="2147500155" r:id="rId5"/>
    <p:sldLayoutId id="2147500156" r:id="rId6"/>
    <p:sldLayoutId id="2147500157" r:id="rId7"/>
    <p:sldLayoutId id="2147500158" r:id="rId8"/>
    <p:sldLayoutId id="2147500159" r:id="rId9"/>
    <p:sldLayoutId id="2147500160" r:id="rId10"/>
    <p:sldLayoutId id="2147500161" r:id="rId11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6750" y="263525"/>
            <a:ext cx="8262938" cy="969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het opmaakprofiel van de modeltitel te bewerken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375" y="1524000"/>
            <a:ext cx="7793038" cy="4559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500114" r:id="rId1"/>
    <p:sldLayoutId id="2147500115" r:id="rId2"/>
    <p:sldLayoutId id="2147500116" r:id="rId3"/>
    <p:sldLayoutId id="2147500117" r:id="rId4"/>
    <p:sldLayoutId id="2147500118" r:id="rId5"/>
    <p:sldLayoutId id="2147500119" r:id="rId6"/>
    <p:sldLayoutId id="2147500120" r:id="rId7"/>
    <p:sldLayoutId id="2147500121" r:id="rId8"/>
    <p:sldLayoutId id="2147500122" r:id="rId9"/>
    <p:sldLayoutId id="2147500123" r:id="rId10"/>
    <p:sldLayoutId id="2147500124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BDBDD3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Blip>
          <a:blip r:embed="rId13"/>
        </a:buBlip>
        <a:defRPr sz="2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997" y="6536531"/>
            <a:ext cx="282129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42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0483" r:id="rId1"/>
    <p:sldLayoutId id="2147500484" r:id="rId2"/>
    <p:sldLayoutId id="2147500485" r:id="rId3"/>
    <p:sldLayoutId id="2147500486" r:id="rId4"/>
    <p:sldLayoutId id="2147500487" r:id="rId5"/>
    <p:sldLayoutId id="2147500488" r:id="rId6"/>
    <p:sldLayoutId id="2147500489" r:id="rId7"/>
    <p:sldLayoutId id="2147500490" r:id="rId8"/>
    <p:sldLayoutId id="2147500491" r:id="rId9"/>
    <p:sldLayoutId id="2147500492" r:id="rId10"/>
    <p:sldLayoutId id="2147500493" r:id="rId11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60728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928744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22502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257165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60728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928744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22502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257165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028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9C71A00C-FD47-4E16-B34D-9359E07A3E30}"/>
              </a:ext>
            </a:extLst>
          </p:cNvPr>
          <p:cNvGrpSpPr>
            <a:grpSpLocks/>
          </p:cNvGrpSpPr>
          <p:nvPr/>
        </p:nvGrpSpPr>
        <p:grpSpPr bwMode="auto">
          <a:xfrm>
            <a:off x="1588" y="0"/>
            <a:ext cx="9148762" cy="6851650"/>
            <a:chOff x="1" y="0"/>
            <a:chExt cx="5763" cy="4316"/>
          </a:xfrm>
        </p:grpSpPr>
        <p:sp>
          <p:nvSpPr>
            <p:cNvPr id="10243" name="Freeform 3">
              <a:extLst>
                <a:ext uri="{FF2B5EF4-FFF2-40B4-BE49-F238E27FC236}">
                  <a16:creationId xmlns:a16="http://schemas.microsoft.com/office/drawing/2014/main" id="{9F25FE74-820E-4C67-AB46-531F26A746E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45" y="2626"/>
              <a:ext cx="719" cy="1690"/>
            </a:xfrm>
            <a:custGeom>
              <a:avLst/>
              <a:gdLst/>
              <a:ahLst/>
              <a:cxnLst>
                <a:cxn ang="0">
                  <a:pos x="717" y="72"/>
                </a:cxn>
                <a:cxn ang="0">
                  <a:pos x="717" y="0"/>
                </a:cxn>
                <a:cxn ang="0">
                  <a:pos x="699" y="101"/>
                </a:cxn>
                <a:cxn ang="0">
                  <a:pos x="675" y="209"/>
                </a:cxn>
                <a:cxn ang="0">
                  <a:pos x="627" y="389"/>
                </a:cxn>
                <a:cxn ang="0">
                  <a:pos x="574" y="569"/>
                </a:cxn>
                <a:cxn ang="0">
                  <a:pos x="502" y="749"/>
                </a:cxn>
                <a:cxn ang="0">
                  <a:pos x="424" y="935"/>
                </a:cxn>
                <a:cxn ang="0">
                  <a:pos x="334" y="1121"/>
                </a:cxn>
                <a:cxn ang="0">
                  <a:pos x="233" y="1312"/>
                </a:cxn>
                <a:cxn ang="0">
                  <a:pos x="125" y="1498"/>
                </a:cxn>
                <a:cxn ang="0">
                  <a:pos x="0" y="1690"/>
                </a:cxn>
                <a:cxn ang="0">
                  <a:pos x="11" y="1690"/>
                </a:cxn>
                <a:cxn ang="0">
                  <a:pos x="137" y="1498"/>
                </a:cxn>
                <a:cxn ang="0">
                  <a:pos x="245" y="1312"/>
                </a:cxn>
                <a:cxn ang="0">
                  <a:pos x="346" y="1121"/>
                </a:cxn>
                <a:cxn ang="0">
                  <a:pos x="436" y="935"/>
                </a:cxn>
                <a:cxn ang="0">
                  <a:pos x="514" y="749"/>
                </a:cxn>
                <a:cxn ang="0">
                  <a:pos x="585" y="569"/>
                </a:cxn>
                <a:cxn ang="0">
                  <a:pos x="639" y="389"/>
                </a:cxn>
                <a:cxn ang="0">
                  <a:pos x="687" y="209"/>
                </a:cxn>
                <a:cxn ang="0">
                  <a:pos x="705" y="143"/>
                </a:cxn>
                <a:cxn ang="0">
                  <a:pos x="717" y="72"/>
                </a:cxn>
                <a:cxn ang="0">
                  <a:pos x="717" y="72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4" name="Freeform 4">
              <a:extLst>
                <a:ext uri="{FF2B5EF4-FFF2-40B4-BE49-F238E27FC236}">
                  <a16:creationId xmlns:a16="http://schemas.microsoft.com/office/drawing/2014/main" id="{DC2FC3EF-FAC9-42B3-AEEE-C937D6AC5A5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386" y="3794"/>
              <a:ext cx="378" cy="522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293" y="132"/>
                </a:cxn>
                <a:cxn ang="0">
                  <a:pos x="204" y="264"/>
                </a:cxn>
                <a:cxn ang="0">
                  <a:pos x="102" y="396"/>
                </a:cxn>
                <a:cxn ang="0">
                  <a:pos x="0" y="522"/>
                </a:cxn>
                <a:cxn ang="0">
                  <a:pos x="12" y="522"/>
                </a:cxn>
                <a:cxn ang="0">
                  <a:pos x="114" y="402"/>
                </a:cxn>
                <a:cxn ang="0">
                  <a:pos x="204" y="282"/>
                </a:cxn>
                <a:cxn ang="0">
                  <a:pos x="377" y="24"/>
                </a:cxn>
                <a:cxn ang="0">
                  <a:pos x="377" y="0"/>
                </a:cxn>
                <a:cxn ang="0">
                  <a:pos x="377" y="0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5" name="Freeform 5">
              <a:extLst>
                <a:ext uri="{FF2B5EF4-FFF2-40B4-BE49-F238E27FC236}">
                  <a16:creationId xmlns:a16="http://schemas.microsoft.com/office/drawing/2014/main" id="{95B8B608-BAC9-4E8A-8631-8026417C90E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680" y="4214"/>
              <a:ext cx="84" cy="10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18" y="102"/>
                </a:cxn>
                <a:cxn ang="0">
                  <a:pos x="48" y="60"/>
                </a:cxn>
                <a:cxn ang="0">
                  <a:pos x="84" y="24"/>
                </a:cxn>
                <a:cxn ang="0">
                  <a:pos x="84" y="0"/>
                </a:cxn>
                <a:cxn ang="0">
                  <a:pos x="42" y="54"/>
                </a:cxn>
                <a:cxn ang="0">
                  <a:pos x="0" y="102"/>
                </a:cxn>
                <a:cxn ang="0">
                  <a:pos x="0" y="102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1035" name="Group 6">
              <a:extLst>
                <a:ext uri="{FF2B5EF4-FFF2-40B4-BE49-F238E27FC236}">
                  <a16:creationId xmlns:a16="http://schemas.microsoft.com/office/drawing/2014/main" id="{E8DE574B-081B-48E8-8BC3-917D9E4011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0"/>
              <a:ext cx="5098" cy="4316"/>
              <a:chOff x="288" y="0"/>
              <a:chExt cx="5098" cy="4316"/>
            </a:xfrm>
          </p:grpSpPr>
          <p:sp>
            <p:nvSpPr>
              <p:cNvPr id="10247" name="Freeform 7">
                <a:extLst>
                  <a:ext uri="{FF2B5EF4-FFF2-40B4-BE49-F238E27FC236}">
                    <a16:creationId xmlns:a16="http://schemas.microsoft.com/office/drawing/2014/main" id="{52866013-C1A5-48AB-B364-AD4A782A7D75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789" y="0"/>
                <a:ext cx="72" cy="43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0" y="4316"/>
                  </a:cxn>
                  <a:cxn ang="0">
                    <a:pos x="72" y="4316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" name="Freeform 8">
                <a:extLst>
                  <a:ext uri="{FF2B5EF4-FFF2-40B4-BE49-F238E27FC236}">
                    <a16:creationId xmlns:a16="http://schemas.microsoft.com/office/drawing/2014/main" id="{BF308E04-AA87-443A-B560-4872F4BA28C7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089" y="0"/>
                <a:ext cx="174" cy="4316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2" y="0"/>
                  </a:cxn>
                  <a:cxn ang="0">
                    <a:pos x="42" y="216"/>
                  </a:cxn>
                  <a:cxn ang="0">
                    <a:pos x="72" y="444"/>
                  </a:cxn>
                  <a:cxn ang="0">
                    <a:pos x="96" y="689"/>
                  </a:cxn>
                  <a:cxn ang="0">
                    <a:pos x="120" y="947"/>
                  </a:cxn>
                  <a:cxn ang="0">
                    <a:pos x="132" y="1211"/>
                  </a:cxn>
                  <a:cxn ang="0">
                    <a:pos x="150" y="1487"/>
                  </a:cxn>
                  <a:cxn ang="0">
                    <a:pos x="156" y="1768"/>
                  </a:cxn>
                  <a:cxn ang="0">
                    <a:pos x="162" y="2062"/>
                  </a:cxn>
                  <a:cxn ang="0">
                    <a:pos x="156" y="2644"/>
                  </a:cxn>
                  <a:cxn ang="0">
                    <a:pos x="126" y="3225"/>
                  </a:cxn>
                  <a:cxn ang="0">
                    <a:pos x="108" y="3507"/>
                  </a:cxn>
                  <a:cxn ang="0">
                    <a:pos x="78" y="3788"/>
                  </a:cxn>
                  <a:cxn ang="0">
                    <a:pos x="42" y="4058"/>
                  </a:cxn>
                  <a:cxn ang="0">
                    <a:pos x="0" y="4316"/>
                  </a:cxn>
                  <a:cxn ang="0">
                    <a:pos x="12" y="4316"/>
                  </a:cxn>
                  <a:cxn ang="0">
                    <a:pos x="54" y="4058"/>
                  </a:cxn>
                  <a:cxn ang="0">
                    <a:pos x="90" y="3782"/>
                  </a:cxn>
                  <a:cxn ang="0">
                    <a:pos x="120" y="3507"/>
                  </a:cxn>
                  <a:cxn ang="0">
                    <a:pos x="138" y="3219"/>
                  </a:cxn>
                  <a:cxn ang="0">
                    <a:pos x="168" y="2638"/>
                  </a:cxn>
                  <a:cxn ang="0">
                    <a:pos x="174" y="2056"/>
                  </a:cxn>
                  <a:cxn ang="0">
                    <a:pos x="168" y="1768"/>
                  </a:cxn>
                  <a:cxn ang="0">
                    <a:pos x="162" y="1487"/>
                  </a:cxn>
                  <a:cxn ang="0">
                    <a:pos x="144" y="1211"/>
                  </a:cxn>
                  <a:cxn ang="0">
                    <a:pos x="132" y="941"/>
                  </a:cxn>
                  <a:cxn ang="0">
                    <a:pos x="108" y="689"/>
                  </a:cxn>
                  <a:cxn ang="0">
                    <a:pos x="84" y="444"/>
                  </a:cxn>
                  <a:cxn ang="0">
                    <a:pos x="54" y="21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9" name="Freeform 9">
                <a:extLst>
                  <a:ext uri="{FF2B5EF4-FFF2-40B4-BE49-F238E27FC236}">
                    <a16:creationId xmlns:a16="http://schemas.microsoft.com/office/drawing/2014/main" id="{A8962097-F1D2-48EB-8C26-D84411913706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358" y="0"/>
                <a:ext cx="337" cy="4316"/>
              </a:xfrm>
              <a:custGeom>
                <a:avLst/>
                <a:gdLst/>
                <a:ahLst/>
                <a:cxnLst>
                  <a:cxn ang="0">
                    <a:pos x="329" y="2014"/>
                  </a:cxn>
                  <a:cxn ang="0">
                    <a:pos x="317" y="1726"/>
                  </a:cxn>
                  <a:cxn ang="0">
                    <a:pos x="293" y="1445"/>
                  </a:cxn>
                  <a:cxn ang="0">
                    <a:pos x="263" y="1175"/>
                  </a:cxn>
                  <a:cxn ang="0">
                    <a:pos x="228" y="917"/>
                  </a:cxn>
                  <a:cxn ang="0">
                    <a:pos x="186" y="665"/>
                  </a:cxn>
                  <a:cxn ang="0">
                    <a:pos x="132" y="432"/>
                  </a:cxn>
                  <a:cxn ang="0">
                    <a:pos x="78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66" y="204"/>
                  </a:cxn>
                  <a:cxn ang="0">
                    <a:pos x="120" y="432"/>
                  </a:cxn>
                  <a:cxn ang="0">
                    <a:pos x="174" y="665"/>
                  </a:cxn>
                  <a:cxn ang="0">
                    <a:pos x="216" y="917"/>
                  </a:cxn>
                  <a:cxn ang="0">
                    <a:pos x="251" y="1175"/>
                  </a:cxn>
                  <a:cxn ang="0">
                    <a:pos x="281" y="1445"/>
                  </a:cxn>
                  <a:cxn ang="0">
                    <a:pos x="305" y="1726"/>
                  </a:cxn>
                  <a:cxn ang="0">
                    <a:pos x="317" y="2014"/>
                  </a:cxn>
                  <a:cxn ang="0">
                    <a:pos x="323" y="2314"/>
                  </a:cxn>
                  <a:cxn ang="0">
                    <a:pos x="317" y="2608"/>
                  </a:cxn>
                  <a:cxn ang="0">
                    <a:pos x="305" y="2907"/>
                  </a:cxn>
                  <a:cxn ang="0">
                    <a:pos x="281" y="3201"/>
                  </a:cxn>
                  <a:cxn ang="0">
                    <a:pos x="257" y="3489"/>
                  </a:cxn>
                  <a:cxn ang="0">
                    <a:pos x="216" y="3777"/>
                  </a:cxn>
                  <a:cxn ang="0">
                    <a:pos x="174" y="4052"/>
                  </a:cxn>
                  <a:cxn ang="0">
                    <a:pos x="120" y="4316"/>
                  </a:cxn>
                  <a:cxn ang="0">
                    <a:pos x="132" y="4316"/>
                  </a:cxn>
                  <a:cxn ang="0">
                    <a:pos x="186" y="4052"/>
                  </a:cxn>
                  <a:cxn ang="0">
                    <a:pos x="228" y="3777"/>
                  </a:cxn>
                  <a:cxn ang="0">
                    <a:pos x="269" y="3489"/>
                  </a:cxn>
                  <a:cxn ang="0">
                    <a:pos x="293" y="3201"/>
                  </a:cxn>
                  <a:cxn ang="0">
                    <a:pos x="317" y="2907"/>
                  </a:cxn>
                  <a:cxn ang="0">
                    <a:pos x="329" y="2608"/>
                  </a:cxn>
                  <a:cxn ang="0">
                    <a:pos x="335" y="2314"/>
                  </a:cxn>
                  <a:cxn ang="0">
                    <a:pos x="329" y="2014"/>
                  </a:cxn>
                  <a:cxn ang="0">
                    <a:pos x="329" y="2014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50" name="Freeform 10">
                <a:extLst>
                  <a:ext uri="{FF2B5EF4-FFF2-40B4-BE49-F238E27FC236}">
                    <a16:creationId xmlns:a16="http://schemas.microsoft.com/office/drawing/2014/main" id="{F58022DA-5295-4AE4-B714-225111C7D3B5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676" y="0"/>
                <a:ext cx="427" cy="4316"/>
              </a:xfrm>
              <a:custGeom>
                <a:avLst/>
                <a:gdLst/>
                <a:ahLst/>
                <a:cxnLst>
                  <a:cxn ang="0">
                    <a:pos x="413" y="1924"/>
                  </a:cxn>
                  <a:cxn ang="0">
                    <a:pos x="395" y="1690"/>
                  </a:cxn>
                  <a:cxn ang="0">
                    <a:pos x="365" y="1457"/>
                  </a:cxn>
                  <a:cxn ang="0">
                    <a:pos x="329" y="1229"/>
                  </a:cxn>
                  <a:cxn ang="0">
                    <a:pos x="281" y="1001"/>
                  </a:cxn>
                  <a:cxn ang="0">
                    <a:pos x="227" y="761"/>
                  </a:cxn>
                  <a:cxn ang="0">
                    <a:pos x="162" y="522"/>
                  </a:cxn>
                  <a:cxn ang="0">
                    <a:pos x="90" y="27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84" y="270"/>
                  </a:cxn>
                  <a:cxn ang="0">
                    <a:pos x="156" y="522"/>
                  </a:cxn>
                  <a:cxn ang="0">
                    <a:pos x="216" y="767"/>
                  </a:cxn>
                  <a:cxn ang="0">
                    <a:pos x="275" y="1001"/>
                  </a:cxn>
                  <a:cxn ang="0">
                    <a:pos x="317" y="1235"/>
                  </a:cxn>
                  <a:cxn ang="0">
                    <a:pos x="353" y="1463"/>
                  </a:cxn>
                  <a:cxn ang="0">
                    <a:pos x="383" y="1690"/>
                  </a:cxn>
                  <a:cxn ang="0">
                    <a:pos x="401" y="1924"/>
                  </a:cxn>
                  <a:cxn ang="0">
                    <a:pos x="413" y="2188"/>
                  </a:cxn>
                  <a:cxn ang="0">
                    <a:pos x="407" y="2458"/>
                  </a:cxn>
                  <a:cxn ang="0">
                    <a:pos x="395" y="2733"/>
                  </a:cxn>
                  <a:cxn ang="0">
                    <a:pos x="365" y="3021"/>
                  </a:cxn>
                  <a:cxn ang="0">
                    <a:pos x="329" y="3321"/>
                  </a:cxn>
                  <a:cxn ang="0">
                    <a:pos x="275" y="3639"/>
                  </a:cxn>
                  <a:cxn ang="0">
                    <a:pos x="204" y="3968"/>
                  </a:cxn>
                  <a:cxn ang="0">
                    <a:pos x="126" y="4316"/>
                  </a:cxn>
                  <a:cxn ang="0">
                    <a:pos x="138" y="4316"/>
                  </a:cxn>
                  <a:cxn ang="0">
                    <a:pos x="216" y="3968"/>
                  </a:cxn>
                  <a:cxn ang="0">
                    <a:pos x="287" y="3639"/>
                  </a:cxn>
                  <a:cxn ang="0">
                    <a:pos x="341" y="3321"/>
                  </a:cxn>
                  <a:cxn ang="0">
                    <a:pos x="377" y="3021"/>
                  </a:cxn>
                  <a:cxn ang="0">
                    <a:pos x="407" y="2733"/>
                  </a:cxn>
                  <a:cxn ang="0">
                    <a:pos x="419" y="2458"/>
                  </a:cxn>
                  <a:cxn ang="0">
                    <a:pos x="425" y="2188"/>
                  </a:cxn>
                  <a:cxn ang="0">
                    <a:pos x="413" y="1924"/>
                  </a:cxn>
                  <a:cxn ang="0">
                    <a:pos x="413" y="1924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51" name="Freeform 11">
                <a:extLst>
                  <a:ext uri="{FF2B5EF4-FFF2-40B4-BE49-F238E27FC236}">
                    <a16:creationId xmlns:a16="http://schemas.microsoft.com/office/drawing/2014/main" id="{EC28B56F-CF5A-4A1E-A7AD-1FEF9B5721B5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946" y="0"/>
                <a:ext cx="558" cy="4316"/>
              </a:xfrm>
              <a:custGeom>
                <a:avLst/>
                <a:gdLst/>
                <a:ahLst/>
                <a:cxnLst>
                  <a:cxn ang="0">
                    <a:pos x="556" y="2020"/>
                  </a:cxn>
                  <a:cxn ang="0">
                    <a:pos x="538" y="1732"/>
                  </a:cxn>
                  <a:cxn ang="0">
                    <a:pos x="503" y="1445"/>
                  </a:cxn>
                  <a:cxn ang="0">
                    <a:pos x="455" y="1175"/>
                  </a:cxn>
                  <a:cxn ang="0">
                    <a:pos x="395" y="911"/>
                  </a:cxn>
                  <a:cxn ang="0">
                    <a:pos x="317" y="659"/>
                  </a:cxn>
                  <a:cxn ang="0">
                    <a:pos x="228" y="426"/>
                  </a:cxn>
                  <a:cxn ang="0">
                    <a:pos x="126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14" y="204"/>
                  </a:cxn>
                  <a:cxn ang="0">
                    <a:pos x="216" y="426"/>
                  </a:cxn>
                  <a:cxn ang="0">
                    <a:pos x="305" y="659"/>
                  </a:cxn>
                  <a:cxn ang="0">
                    <a:pos x="383" y="911"/>
                  </a:cxn>
                  <a:cxn ang="0">
                    <a:pos x="443" y="1175"/>
                  </a:cxn>
                  <a:cxn ang="0">
                    <a:pos x="491" y="1445"/>
                  </a:cxn>
                  <a:cxn ang="0">
                    <a:pos x="526" y="1732"/>
                  </a:cxn>
                  <a:cxn ang="0">
                    <a:pos x="544" y="2020"/>
                  </a:cxn>
                  <a:cxn ang="0">
                    <a:pos x="544" y="2326"/>
                  </a:cxn>
                  <a:cxn ang="0">
                    <a:pos x="532" y="2632"/>
                  </a:cxn>
                  <a:cxn ang="0">
                    <a:pos x="503" y="2931"/>
                  </a:cxn>
                  <a:cxn ang="0">
                    <a:pos x="455" y="3225"/>
                  </a:cxn>
                  <a:cxn ang="0">
                    <a:pos x="389" y="3513"/>
                  </a:cxn>
                  <a:cxn ang="0">
                    <a:pos x="311" y="3788"/>
                  </a:cxn>
                  <a:cxn ang="0">
                    <a:pos x="216" y="4058"/>
                  </a:cxn>
                  <a:cxn ang="0">
                    <a:pos x="102" y="4316"/>
                  </a:cxn>
                  <a:cxn ang="0">
                    <a:pos x="114" y="4316"/>
                  </a:cxn>
                  <a:cxn ang="0">
                    <a:pos x="228" y="4058"/>
                  </a:cxn>
                  <a:cxn ang="0">
                    <a:pos x="323" y="3788"/>
                  </a:cxn>
                  <a:cxn ang="0">
                    <a:pos x="401" y="3513"/>
                  </a:cxn>
                  <a:cxn ang="0">
                    <a:pos x="467" y="3225"/>
                  </a:cxn>
                  <a:cxn ang="0">
                    <a:pos x="515" y="2931"/>
                  </a:cxn>
                  <a:cxn ang="0">
                    <a:pos x="544" y="2632"/>
                  </a:cxn>
                  <a:cxn ang="0">
                    <a:pos x="556" y="2326"/>
                  </a:cxn>
                  <a:cxn ang="0">
                    <a:pos x="556" y="2020"/>
                  </a:cxn>
                  <a:cxn ang="0">
                    <a:pos x="556" y="2020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52" name="Freeform 12">
                <a:extLst>
                  <a:ext uri="{FF2B5EF4-FFF2-40B4-BE49-F238E27FC236}">
                    <a16:creationId xmlns:a16="http://schemas.microsoft.com/office/drawing/2014/main" id="{B7B7C00A-1B58-4B4B-A8C2-C540C9F01EC5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246" y="0"/>
                <a:ext cx="690" cy="4316"/>
              </a:xfrm>
              <a:custGeom>
                <a:avLst/>
                <a:gdLst/>
                <a:ahLst/>
                <a:cxnLst>
                  <a:cxn ang="0">
                    <a:pos x="688" y="2086"/>
                  </a:cxn>
                  <a:cxn ang="0">
                    <a:pos x="670" y="1810"/>
                  </a:cxn>
                  <a:cxn ang="0">
                    <a:pos x="634" y="1541"/>
                  </a:cxn>
                  <a:cxn ang="0">
                    <a:pos x="574" y="1271"/>
                  </a:cxn>
                  <a:cxn ang="0">
                    <a:pos x="497" y="1007"/>
                  </a:cxn>
                  <a:cxn ang="0">
                    <a:pos x="401" y="749"/>
                  </a:cxn>
                  <a:cxn ang="0">
                    <a:pos x="293" y="492"/>
                  </a:cxn>
                  <a:cxn ang="0">
                    <a:pos x="162" y="24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50" y="240"/>
                  </a:cxn>
                  <a:cxn ang="0">
                    <a:pos x="281" y="492"/>
                  </a:cxn>
                  <a:cxn ang="0">
                    <a:pos x="389" y="749"/>
                  </a:cxn>
                  <a:cxn ang="0">
                    <a:pos x="485" y="1007"/>
                  </a:cxn>
                  <a:cxn ang="0">
                    <a:pos x="562" y="1271"/>
                  </a:cxn>
                  <a:cxn ang="0">
                    <a:pos x="622" y="1541"/>
                  </a:cxn>
                  <a:cxn ang="0">
                    <a:pos x="658" y="1810"/>
                  </a:cxn>
                  <a:cxn ang="0">
                    <a:pos x="676" y="2086"/>
                  </a:cxn>
                  <a:cxn ang="0">
                    <a:pos x="676" y="2368"/>
                  </a:cxn>
                  <a:cxn ang="0">
                    <a:pos x="658" y="2650"/>
                  </a:cxn>
                  <a:cxn ang="0">
                    <a:pos x="616" y="2931"/>
                  </a:cxn>
                  <a:cxn ang="0">
                    <a:pos x="556" y="3213"/>
                  </a:cxn>
                  <a:cxn ang="0">
                    <a:pos x="473" y="3495"/>
                  </a:cxn>
                  <a:cxn ang="0">
                    <a:pos x="371" y="3777"/>
                  </a:cxn>
                  <a:cxn ang="0">
                    <a:pos x="251" y="4046"/>
                  </a:cxn>
                  <a:cxn ang="0">
                    <a:pos x="114" y="4316"/>
                  </a:cxn>
                  <a:cxn ang="0">
                    <a:pos x="126" y="4316"/>
                  </a:cxn>
                  <a:cxn ang="0">
                    <a:pos x="263" y="4046"/>
                  </a:cxn>
                  <a:cxn ang="0">
                    <a:pos x="383" y="3777"/>
                  </a:cxn>
                  <a:cxn ang="0">
                    <a:pos x="485" y="3495"/>
                  </a:cxn>
                  <a:cxn ang="0">
                    <a:pos x="568" y="3219"/>
                  </a:cxn>
                  <a:cxn ang="0">
                    <a:pos x="628" y="2937"/>
                  </a:cxn>
                  <a:cxn ang="0">
                    <a:pos x="670" y="2656"/>
                  </a:cxn>
                  <a:cxn ang="0">
                    <a:pos x="688" y="2368"/>
                  </a:cxn>
                  <a:cxn ang="0">
                    <a:pos x="688" y="2086"/>
                  </a:cxn>
                  <a:cxn ang="0">
                    <a:pos x="688" y="2086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53" name="Freeform 13">
                <a:extLst>
                  <a:ext uri="{FF2B5EF4-FFF2-40B4-BE49-F238E27FC236}">
                    <a16:creationId xmlns:a16="http://schemas.microsoft.com/office/drawing/2014/main" id="{2C69E473-B4B3-4774-8285-233C1ADA8664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522" y="0"/>
                <a:ext cx="864" cy="4316"/>
              </a:xfrm>
              <a:custGeom>
                <a:avLst/>
                <a:gdLst/>
                <a:ahLst/>
                <a:cxnLst>
                  <a:cxn ang="0">
                    <a:pos x="855" y="2128"/>
                  </a:cxn>
                  <a:cxn ang="0">
                    <a:pos x="831" y="1834"/>
                  </a:cxn>
                  <a:cxn ang="0">
                    <a:pos x="808" y="1684"/>
                  </a:cxn>
                  <a:cxn ang="0">
                    <a:pos x="784" y="1541"/>
                  </a:cxn>
                  <a:cxn ang="0">
                    <a:pos x="748" y="1397"/>
                  </a:cxn>
                  <a:cxn ang="0">
                    <a:pos x="712" y="1253"/>
                  </a:cxn>
                  <a:cxn ang="0">
                    <a:pos x="664" y="1115"/>
                  </a:cxn>
                  <a:cxn ang="0">
                    <a:pos x="610" y="977"/>
                  </a:cxn>
                  <a:cxn ang="0">
                    <a:pos x="491" y="719"/>
                  </a:cxn>
                  <a:cxn ang="0">
                    <a:pos x="353" y="468"/>
                  </a:cxn>
                  <a:cxn ang="0">
                    <a:pos x="192" y="228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80" y="228"/>
                  </a:cxn>
                  <a:cxn ang="0">
                    <a:pos x="341" y="468"/>
                  </a:cxn>
                  <a:cxn ang="0">
                    <a:pos x="479" y="719"/>
                  </a:cxn>
                  <a:cxn ang="0">
                    <a:pos x="598" y="983"/>
                  </a:cxn>
                  <a:cxn ang="0">
                    <a:pos x="652" y="1121"/>
                  </a:cxn>
                  <a:cxn ang="0">
                    <a:pos x="700" y="1259"/>
                  </a:cxn>
                  <a:cxn ang="0">
                    <a:pos x="736" y="1403"/>
                  </a:cxn>
                  <a:cxn ang="0">
                    <a:pos x="772" y="1547"/>
                  </a:cxn>
                  <a:cxn ang="0">
                    <a:pos x="802" y="1690"/>
                  </a:cxn>
                  <a:cxn ang="0">
                    <a:pos x="819" y="1834"/>
                  </a:cxn>
                  <a:cxn ang="0">
                    <a:pos x="837" y="1984"/>
                  </a:cxn>
                  <a:cxn ang="0">
                    <a:pos x="843" y="2128"/>
                  </a:cxn>
                  <a:cxn ang="0">
                    <a:pos x="849" y="2278"/>
                  </a:cxn>
                  <a:cxn ang="0">
                    <a:pos x="843" y="2428"/>
                  </a:cxn>
                  <a:cxn ang="0">
                    <a:pos x="831" y="2572"/>
                  </a:cxn>
                  <a:cxn ang="0">
                    <a:pos x="819" y="2721"/>
                  </a:cxn>
                  <a:cxn ang="0">
                    <a:pos x="796" y="2865"/>
                  </a:cxn>
                  <a:cxn ang="0">
                    <a:pos x="766" y="3015"/>
                  </a:cxn>
                  <a:cxn ang="0">
                    <a:pos x="724" y="3159"/>
                  </a:cxn>
                  <a:cxn ang="0">
                    <a:pos x="682" y="3303"/>
                  </a:cxn>
                  <a:cxn ang="0">
                    <a:pos x="586" y="3567"/>
                  </a:cxn>
                  <a:cxn ang="0">
                    <a:pos x="473" y="3824"/>
                  </a:cxn>
                  <a:cxn ang="0">
                    <a:pos x="335" y="4076"/>
                  </a:cxn>
                  <a:cxn ang="0">
                    <a:pos x="180" y="4316"/>
                  </a:cxn>
                  <a:cxn ang="0">
                    <a:pos x="192" y="4316"/>
                  </a:cxn>
                  <a:cxn ang="0">
                    <a:pos x="347" y="4076"/>
                  </a:cxn>
                  <a:cxn ang="0">
                    <a:pos x="485" y="3824"/>
                  </a:cxn>
                  <a:cxn ang="0">
                    <a:pos x="598" y="3573"/>
                  </a:cxn>
                  <a:cxn ang="0">
                    <a:pos x="694" y="3309"/>
                  </a:cxn>
                  <a:cxn ang="0">
                    <a:pos x="736" y="3165"/>
                  </a:cxn>
                  <a:cxn ang="0">
                    <a:pos x="778" y="3021"/>
                  </a:cxn>
                  <a:cxn ang="0">
                    <a:pos x="808" y="2871"/>
                  </a:cxn>
                  <a:cxn ang="0">
                    <a:pos x="831" y="2727"/>
                  </a:cxn>
                  <a:cxn ang="0">
                    <a:pos x="843" y="2578"/>
                  </a:cxn>
                  <a:cxn ang="0">
                    <a:pos x="855" y="2428"/>
                  </a:cxn>
                  <a:cxn ang="0">
                    <a:pos x="861" y="2278"/>
                  </a:cxn>
                  <a:cxn ang="0">
                    <a:pos x="855" y="2128"/>
                  </a:cxn>
                  <a:cxn ang="0">
                    <a:pos x="855" y="2128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54" name="Freeform 14">
                <a:extLst>
                  <a:ext uri="{FF2B5EF4-FFF2-40B4-BE49-F238E27FC236}">
                    <a16:creationId xmlns:a16="http://schemas.microsoft.com/office/drawing/2014/main" id="{05040183-5F57-4F3F-B162-FF0D7F3783C4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399" y="0"/>
                <a:ext cx="150" cy="4316"/>
              </a:xfrm>
              <a:custGeom>
                <a:avLst/>
                <a:gdLst/>
                <a:ahLst/>
                <a:cxnLst>
                  <a:cxn ang="0">
                    <a:pos x="18" y="1942"/>
                  </a:cxn>
                  <a:cxn ang="0">
                    <a:pos x="30" y="1630"/>
                  </a:cxn>
                  <a:cxn ang="0">
                    <a:pos x="42" y="1331"/>
                  </a:cxn>
                  <a:cxn ang="0">
                    <a:pos x="59" y="1055"/>
                  </a:cxn>
                  <a:cxn ang="0">
                    <a:pos x="77" y="791"/>
                  </a:cxn>
                  <a:cxn ang="0">
                    <a:pos x="83" y="671"/>
                  </a:cxn>
                  <a:cxn ang="0">
                    <a:pos x="95" y="557"/>
                  </a:cxn>
                  <a:cxn ang="0">
                    <a:pos x="107" y="444"/>
                  </a:cxn>
                  <a:cxn ang="0">
                    <a:pos x="113" y="342"/>
                  </a:cxn>
                  <a:cxn ang="0">
                    <a:pos x="125" y="246"/>
                  </a:cxn>
                  <a:cxn ang="0">
                    <a:pos x="131" y="156"/>
                  </a:cxn>
                  <a:cxn ang="0">
                    <a:pos x="143" y="72"/>
                  </a:cxn>
                  <a:cxn ang="0">
                    <a:pos x="149" y="0"/>
                  </a:cxn>
                  <a:cxn ang="0">
                    <a:pos x="137" y="0"/>
                  </a:cxn>
                  <a:cxn ang="0">
                    <a:pos x="131" y="72"/>
                  </a:cxn>
                  <a:cxn ang="0">
                    <a:pos x="119" y="156"/>
                  </a:cxn>
                  <a:cxn ang="0">
                    <a:pos x="113" y="246"/>
                  </a:cxn>
                  <a:cxn ang="0">
                    <a:pos x="101" y="342"/>
                  </a:cxn>
                  <a:cxn ang="0">
                    <a:pos x="95" y="444"/>
                  </a:cxn>
                  <a:cxn ang="0">
                    <a:pos x="83" y="557"/>
                  </a:cxn>
                  <a:cxn ang="0">
                    <a:pos x="71" y="671"/>
                  </a:cxn>
                  <a:cxn ang="0">
                    <a:pos x="65" y="791"/>
                  </a:cxn>
                  <a:cxn ang="0">
                    <a:pos x="48" y="1055"/>
                  </a:cxn>
                  <a:cxn ang="0">
                    <a:pos x="30" y="1331"/>
                  </a:cxn>
                  <a:cxn ang="0">
                    <a:pos x="18" y="1630"/>
                  </a:cxn>
                  <a:cxn ang="0">
                    <a:pos x="6" y="1942"/>
                  </a:cxn>
                  <a:cxn ang="0">
                    <a:pos x="0" y="2278"/>
                  </a:cxn>
                  <a:cxn ang="0">
                    <a:pos x="6" y="2602"/>
                  </a:cxn>
                  <a:cxn ang="0">
                    <a:pos x="12" y="2919"/>
                  </a:cxn>
                  <a:cxn ang="0">
                    <a:pos x="24" y="3219"/>
                  </a:cxn>
                  <a:cxn ang="0">
                    <a:pos x="36" y="3513"/>
                  </a:cxn>
                  <a:cxn ang="0">
                    <a:pos x="59" y="3794"/>
                  </a:cxn>
                  <a:cxn ang="0">
                    <a:pos x="89" y="4058"/>
                  </a:cxn>
                  <a:cxn ang="0">
                    <a:pos x="125" y="4316"/>
                  </a:cxn>
                  <a:cxn ang="0">
                    <a:pos x="137" y="4316"/>
                  </a:cxn>
                  <a:cxn ang="0">
                    <a:pos x="101" y="4058"/>
                  </a:cxn>
                  <a:cxn ang="0">
                    <a:pos x="71" y="3794"/>
                  </a:cxn>
                  <a:cxn ang="0">
                    <a:pos x="48" y="3513"/>
                  </a:cxn>
                  <a:cxn ang="0">
                    <a:pos x="36" y="3225"/>
                  </a:cxn>
                  <a:cxn ang="0">
                    <a:pos x="24" y="2919"/>
                  </a:cxn>
                  <a:cxn ang="0">
                    <a:pos x="18" y="2608"/>
                  </a:cxn>
                  <a:cxn ang="0">
                    <a:pos x="12" y="2278"/>
                  </a:cxn>
                  <a:cxn ang="0">
                    <a:pos x="18" y="1942"/>
                  </a:cxn>
                  <a:cxn ang="0">
                    <a:pos x="18" y="1942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55" name="Freeform 15">
                <a:extLst>
                  <a:ext uri="{FF2B5EF4-FFF2-40B4-BE49-F238E27FC236}">
                    <a16:creationId xmlns:a16="http://schemas.microsoft.com/office/drawing/2014/main" id="{4B960A35-6DFE-40A4-8E0B-A441AF710AE9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1967" y="0"/>
                <a:ext cx="300" cy="4316"/>
              </a:xfrm>
              <a:custGeom>
                <a:avLst/>
                <a:gdLst/>
                <a:ahLst/>
                <a:cxnLst>
                  <a:cxn ang="0">
                    <a:pos x="18" y="2062"/>
                  </a:cxn>
                  <a:cxn ang="0">
                    <a:pos x="30" y="1750"/>
                  </a:cxn>
                  <a:cxn ang="0">
                    <a:pos x="54" y="1451"/>
                  </a:cxn>
                  <a:cxn ang="0">
                    <a:pos x="84" y="1169"/>
                  </a:cxn>
                  <a:cxn ang="0">
                    <a:pos x="126" y="899"/>
                  </a:cxn>
                  <a:cxn ang="0">
                    <a:pos x="162" y="641"/>
                  </a:cxn>
                  <a:cxn ang="0">
                    <a:pos x="209" y="408"/>
                  </a:cxn>
                  <a:cxn ang="0">
                    <a:pos x="251" y="192"/>
                  </a:cxn>
                  <a:cxn ang="0">
                    <a:pos x="299" y="0"/>
                  </a:cxn>
                  <a:cxn ang="0">
                    <a:pos x="287" y="0"/>
                  </a:cxn>
                  <a:cxn ang="0">
                    <a:pos x="239" y="192"/>
                  </a:cxn>
                  <a:cxn ang="0">
                    <a:pos x="198" y="408"/>
                  </a:cxn>
                  <a:cxn ang="0">
                    <a:pos x="156" y="641"/>
                  </a:cxn>
                  <a:cxn ang="0">
                    <a:pos x="114" y="899"/>
                  </a:cxn>
                  <a:cxn ang="0">
                    <a:pos x="78" y="1169"/>
                  </a:cxn>
                  <a:cxn ang="0">
                    <a:pos x="48" y="1451"/>
                  </a:cxn>
                  <a:cxn ang="0">
                    <a:pos x="24" y="1750"/>
                  </a:cxn>
                  <a:cxn ang="0">
                    <a:pos x="6" y="2062"/>
                  </a:cxn>
                  <a:cxn ang="0">
                    <a:pos x="0" y="2374"/>
                  </a:cxn>
                  <a:cxn ang="0">
                    <a:pos x="12" y="2674"/>
                  </a:cxn>
                  <a:cxn ang="0">
                    <a:pos x="30" y="2973"/>
                  </a:cxn>
                  <a:cxn ang="0">
                    <a:pos x="54" y="3255"/>
                  </a:cxn>
                  <a:cxn ang="0">
                    <a:pos x="96" y="3537"/>
                  </a:cxn>
                  <a:cxn ang="0">
                    <a:pos x="144" y="3806"/>
                  </a:cxn>
                  <a:cxn ang="0">
                    <a:pos x="203" y="4064"/>
                  </a:cxn>
                  <a:cxn ang="0">
                    <a:pos x="275" y="4316"/>
                  </a:cxn>
                  <a:cxn ang="0">
                    <a:pos x="287" y="4316"/>
                  </a:cxn>
                  <a:cxn ang="0">
                    <a:pos x="215" y="4064"/>
                  </a:cxn>
                  <a:cxn ang="0">
                    <a:pos x="156" y="3806"/>
                  </a:cxn>
                  <a:cxn ang="0">
                    <a:pos x="108" y="3537"/>
                  </a:cxn>
                  <a:cxn ang="0">
                    <a:pos x="66" y="3261"/>
                  </a:cxn>
                  <a:cxn ang="0">
                    <a:pos x="42" y="2973"/>
                  </a:cxn>
                  <a:cxn ang="0">
                    <a:pos x="24" y="2680"/>
                  </a:cxn>
                  <a:cxn ang="0">
                    <a:pos x="12" y="2374"/>
                  </a:cxn>
                  <a:cxn ang="0">
                    <a:pos x="18" y="2062"/>
                  </a:cxn>
                  <a:cxn ang="0">
                    <a:pos x="18" y="2062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56" name="Freeform 16">
                <a:extLst>
                  <a:ext uri="{FF2B5EF4-FFF2-40B4-BE49-F238E27FC236}">
                    <a16:creationId xmlns:a16="http://schemas.microsoft.com/office/drawing/2014/main" id="{075BE476-2D17-46CF-8007-3A9D70B03DD9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1566" y="0"/>
                <a:ext cx="425" cy="4316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412" y="0"/>
                  </a:cxn>
                  <a:cxn ang="0">
                    <a:pos x="316" y="222"/>
                  </a:cxn>
                  <a:cxn ang="0">
                    <a:pos x="239" y="462"/>
                  </a:cxn>
                  <a:cxn ang="0">
                    <a:pos x="167" y="707"/>
                  </a:cxn>
                  <a:cxn ang="0">
                    <a:pos x="107" y="971"/>
                  </a:cxn>
                  <a:cxn ang="0">
                    <a:pos x="65" y="1247"/>
                  </a:cxn>
                  <a:cxn ang="0">
                    <a:pos x="29" y="1529"/>
                  </a:cxn>
                  <a:cxn ang="0">
                    <a:pos x="6" y="1822"/>
                  </a:cxn>
                  <a:cxn ang="0">
                    <a:pos x="0" y="2122"/>
                  </a:cxn>
                  <a:cxn ang="0">
                    <a:pos x="6" y="2404"/>
                  </a:cxn>
                  <a:cxn ang="0">
                    <a:pos x="24" y="2686"/>
                  </a:cxn>
                  <a:cxn ang="0">
                    <a:pos x="47" y="2961"/>
                  </a:cxn>
                  <a:cxn ang="0">
                    <a:pos x="89" y="3243"/>
                  </a:cxn>
                  <a:cxn ang="0">
                    <a:pos x="137" y="3519"/>
                  </a:cxn>
                  <a:cxn ang="0">
                    <a:pos x="197" y="3788"/>
                  </a:cxn>
                  <a:cxn ang="0">
                    <a:pos x="269" y="4058"/>
                  </a:cxn>
                  <a:cxn ang="0">
                    <a:pos x="346" y="4316"/>
                  </a:cxn>
                  <a:cxn ang="0">
                    <a:pos x="358" y="4316"/>
                  </a:cxn>
                  <a:cxn ang="0">
                    <a:pos x="281" y="4058"/>
                  </a:cxn>
                  <a:cxn ang="0">
                    <a:pos x="209" y="3788"/>
                  </a:cxn>
                  <a:cxn ang="0">
                    <a:pos x="149" y="3519"/>
                  </a:cxn>
                  <a:cxn ang="0">
                    <a:pos x="101" y="3243"/>
                  </a:cxn>
                  <a:cxn ang="0">
                    <a:pos x="59" y="2961"/>
                  </a:cxn>
                  <a:cxn ang="0">
                    <a:pos x="35" y="2686"/>
                  </a:cxn>
                  <a:cxn ang="0">
                    <a:pos x="18" y="2404"/>
                  </a:cxn>
                  <a:cxn ang="0">
                    <a:pos x="12" y="2122"/>
                  </a:cxn>
                  <a:cxn ang="0">
                    <a:pos x="18" y="1822"/>
                  </a:cxn>
                  <a:cxn ang="0">
                    <a:pos x="41" y="1529"/>
                  </a:cxn>
                  <a:cxn ang="0">
                    <a:pos x="71" y="1247"/>
                  </a:cxn>
                  <a:cxn ang="0">
                    <a:pos x="119" y="971"/>
                  </a:cxn>
                  <a:cxn ang="0">
                    <a:pos x="179" y="707"/>
                  </a:cxn>
                  <a:cxn ang="0">
                    <a:pos x="245" y="462"/>
                  </a:cxn>
                  <a:cxn ang="0">
                    <a:pos x="328" y="222"/>
                  </a:cxn>
                  <a:cxn ang="0">
                    <a:pos x="424" y="0"/>
                  </a:cxn>
                  <a:cxn ang="0">
                    <a:pos x="424" y="0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57" name="Freeform 17">
                <a:extLst>
                  <a:ext uri="{FF2B5EF4-FFF2-40B4-BE49-F238E27FC236}">
                    <a16:creationId xmlns:a16="http://schemas.microsoft.com/office/drawing/2014/main" id="{1679DA96-2BC9-47D0-95C0-872B010EB97E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1128" y="0"/>
                <a:ext cx="575" cy="4316"/>
              </a:xfrm>
              <a:custGeom>
                <a:avLst/>
                <a:gdLst/>
                <a:ahLst/>
                <a:cxnLst>
                  <a:cxn ang="0">
                    <a:pos x="12" y="2146"/>
                  </a:cxn>
                  <a:cxn ang="0">
                    <a:pos x="24" y="1846"/>
                  </a:cxn>
                  <a:cxn ang="0">
                    <a:pos x="54" y="1559"/>
                  </a:cxn>
                  <a:cxn ang="0">
                    <a:pos x="96" y="1277"/>
                  </a:cxn>
                  <a:cxn ang="0">
                    <a:pos x="162" y="1001"/>
                  </a:cxn>
                  <a:cxn ang="0">
                    <a:pos x="239" y="731"/>
                  </a:cxn>
                  <a:cxn ang="0">
                    <a:pos x="335" y="480"/>
                  </a:cxn>
                  <a:cxn ang="0">
                    <a:pos x="449" y="234"/>
                  </a:cxn>
                  <a:cxn ang="0">
                    <a:pos x="574" y="0"/>
                  </a:cxn>
                  <a:cxn ang="0">
                    <a:pos x="562" y="0"/>
                  </a:cxn>
                  <a:cxn ang="0">
                    <a:pos x="437" y="234"/>
                  </a:cxn>
                  <a:cxn ang="0">
                    <a:pos x="323" y="480"/>
                  </a:cxn>
                  <a:cxn ang="0">
                    <a:pos x="227" y="737"/>
                  </a:cxn>
                  <a:cxn ang="0">
                    <a:pos x="150" y="1001"/>
                  </a:cxn>
                  <a:cxn ang="0">
                    <a:pos x="84" y="1277"/>
                  </a:cxn>
                  <a:cxn ang="0">
                    <a:pos x="42" y="1559"/>
                  </a:cxn>
                  <a:cxn ang="0">
                    <a:pos x="12" y="1852"/>
                  </a:cxn>
                  <a:cxn ang="0">
                    <a:pos x="0" y="2146"/>
                  </a:cxn>
                  <a:cxn ang="0">
                    <a:pos x="6" y="2434"/>
                  </a:cxn>
                  <a:cxn ang="0">
                    <a:pos x="30" y="2715"/>
                  </a:cxn>
                  <a:cxn ang="0">
                    <a:pos x="66" y="2997"/>
                  </a:cxn>
                  <a:cxn ang="0">
                    <a:pos x="120" y="3273"/>
                  </a:cxn>
                  <a:cxn ang="0">
                    <a:pos x="191" y="3549"/>
                  </a:cxn>
                  <a:cxn ang="0">
                    <a:pos x="275" y="3812"/>
                  </a:cxn>
                  <a:cxn ang="0">
                    <a:pos x="371" y="4070"/>
                  </a:cxn>
                  <a:cxn ang="0">
                    <a:pos x="484" y="4316"/>
                  </a:cxn>
                  <a:cxn ang="0">
                    <a:pos x="496" y="4316"/>
                  </a:cxn>
                  <a:cxn ang="0">
                    <a:pos x="383" y="4070"/>
                  </a:cxn>
                  <a:cxn ang="0">
                    <a:pos x="287" y="3812"/>
                  </a:cxn>
                  <a:cxn ang="0">
                    <a:pos x="203" y="3549"/>
                  </a:cxn>
                  <a:cxn ang="0">
                    <a:pos x="132" y="3273"/>
                  </a:cxn>
                  <a:cxn ang="0">
                    <a:pos x="78" y="2997"/>
                  </a:cxn>
                  <a:cxn ang="0">
                    <a:pos x="42" y="2715"/>
                  </a:cxn>
                  <a:cxn ang="0">
                    <a:pos x="18" y="2434"/>
                  </a:cxn>
                  <a:cxn ang="0">
                    <a:pos x="12" y="2146"/>
                  </a:cxn>
                  <a:cxn ang="0">
                    <a:pos x="12" y="2146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58" name="Freeform 18">
                <a:extLst>
                  <a:ext uri="{FF2B5EF4-FFF2-40B4-BE49-F238E27FC236}">
                    <a16:creationId xmlns:a16="http://schemas.microsoft.com/office/drawing/2014/main" id="{17BD27C6-F2D7-4EA2-9158-9E53FF93C026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702" y="0"/>
                <a:ext cx="737" cy="4316"/>
              </a:xfrm>
              <a:custGeom>
                <a:avLst/>
                <a:gdLst/>
                <a:ahLst/>
                <a:cxnLst>
                  <a:cxn ang="0">
                    <a:pos x="12" y="2098"/>
                  </a:cxn>
                  <a:cxn ang="0">
                    <a:pos x="29" y="1798"/>
                  </a:cxn>
                  <a:cxn ang="0">
                    <a:pos x="71" y="1505"/>
                  </a:cxn>
                  <a:cxn ang="0">
                    <a:pos x="131" y="1223"/>
                  </a:cxn>
                  <a:cxn ang="0">
                    <a:pos x="215" y="941"/>
                  </a:cxn>
                  <a:cxn ang="0">
                    <a:pos x="316" y="689"/>
                  </a:cxn>
                  <a:cxn ang="0">
                    <a:pos x="442" y="444"/>
                  </a:cxn>
                  <a:cxn ang="0">
                    <a:pos x="580" y="216"/>
                  </a:cxn>
                  <a:cxn ang="0">
                    <a:pos x="735" y="0"/>
                  </a:cxn>
                  <a:cxn ang="0">
                    <a:pos x="723" y="0"/>
                  </a:cxn>
                  <a:cxn ang="0">
                    <a:pos x="568" y="210"/>
                  </a:cxn>
                  <a:cxn ang="0">
                    <a:pos x="430" y="438"/>
                  </a:cxn>
                  <a:cxn ang="0">
                    <a:pos x="311" y="683"/>
                  </a:cxn>
                  <a:cxn ang="0">
                    <a:pos x="209" y="941"/>
                  </a:cxn>
                  <a:cxn ang="0">
                    <a:pos x="125" y="1217"/>
                  </a:cxn>
                  <a:cxn ang="0">
                    <a:pos x="59" y="1505"/>
                  </a:cxn>
                  <a:cxn ang="0">
                    <a:pos x="18" y="1798"/>
                  </a:cxn>
                  <a:cxn ang="0">
                    <a:pos x="0" y="2098"/>
                  </a:cxn>
                  <a:cxn ang="0">
                    <a:pos x="6" y="2404"/>
                  </a:cxn>
                  <a:cxn ang="0">
                    <a:pos x="29" y="2709"/>
                  </a:cxn>
                  <a:cxn ang="0">
                    <a:pos x="77" y="3015"/>
                  </a:cxn>
                  <a:cxn ang="0">
                    <a:pos x="149" y="3315"/>
                  </a:cxn>
                  <a:cxn ang="0">
                    <a:pos x="227" y="3573"/>
                  </a:cxn>
                  <a:cxn ang="0">
                    <a:pos x="316" y="3824"/>
                  </a:cxn>
                  <a:cxn ang="0">
                    <a:pos x="424" y="4076"/>
                  </a:cxn>
                  <a:cxn ang="0">
                    <a:pos x="544" y="4316"/>
                  </a:cxn>
                  <a:cxn ang="0">
                    <a:pos x="556" y="4316"/>
                  </a:cxn>
                  <a:cxn ang="0">
                    <a:pos x="436" y="4076"/>
                  </a:cxn>
                  <a:cxn ang="0">
                    <a:pos x="328" y="3824"/>
                  </a:cxn>
                  <a:cxn ang="0">
                    <a:pos x="239" y="3573"/>
                  </a:cxn>
                  <a:cxn ang="0">
                    <a:pos x="161" y="3315"/>
                  </a:cxn>
                  <a:cxn ang="0">
                    <a:pos x="89" y="3015"/>
                  </a:cxn>
                  <a:cxn ang="0">
                    <a:pos x="41" y="2709"/>
                  </a:cxn>
                  <a:cxn ang="0">
                    <a:pos x="18" y="2404"/>
                  </a:cxn>
                  <a:cxn ang="0">
                    <a:pos x="12" y="2098"/>
                  </a:cxn>
                  <a:cxn ang="0">
                    <a:pos x="12" y="2098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59" name="Freeform 19">
                <a:extLst>
                  <a:ext uri="{FF2B5EF4-FFF2-40B4-BE49-F238E27FC236}">
                    <a16:creationId xmlns:a16="http://schemas.microsoft.com/office/drawing/2014/main" id="{8F6ED1DD-81F5-439D-B85E-1CCA87B17F7E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88" y="0"/>
                <a:ext cx="840" cy="4316"/>
              </a:xfrm>
              <a:custGeom>
                <a:avLst/>
                <a:gdLst/>
                <a:ahLst/>
                <a:cxnLst>
                  <a:cxn ang="0">
                    <a:pos x="18" y="1948"/>
                  </a:cxn>
                  <a:cxn ang="0">
                    <a:pos x="48" y="1708"/>
                  </a:cxn>
                  <a:cxn ang="0">
                    <a:pos x="96" y="1475"/>
                  </a:cxn>
                  <a:cxn ang="0">
                    <a:pos x="161" y="1235"/>
                  </a:cxn>
                  <a:cxn ang="0">
                    <a:pos x="251" y="995"/>
                  </a:cxn>
                  <a:cxn ang="0">
                    <a:pos x="365" y="755"/>
                  </a:cxn>
                  <a:cxn ang="0">
                    <a:pos x="496" y="510"/>
                  </a:cxn>
                  <a:cxn ang="0">
                    <a:pos x="658" y="258"/>
                  </a:cxn>
                  <a:cxn ang="0">
                    <a:pos x="741" y="132"/>
                  </a:cxn>
                  <a:cxn ang="0">
                    <a:pos x="837" y="0"/>
                  </a:cxn>
                  <a:cxn ang="0">
                    <a:pos x="825" y="0"/>
                  </a:cxn>
                  <a:cxn ang="0">
                    <a:pos x="729" y="132"/>
                  </a:cxn>
                  <a:cxn ang="0">
                    <a:pos x="640" y="258"/>
                  </a:cxn>
                  <a:cxn ang="0">
                    <a:pos x="562" y="384"/>
                  </a:cxn>
                  <a:cxn ang="0">
                    <a:pos x="484" y="510"/>
                  </a:cxn>
                  <a:cxn ang="0">
                    <a:pos x="353" y="755"/>
                  </a:cxn>
                  <a:cxn ang="0">
                    <a:pos x="239" y="995"/>
                  </a:cxn>
                  <a:cxn ang="0">
                    <a:pos x="150" y="1235"/>
                  </a:cxn>
                  <a:cxn ang="0">
                    <a:pos x="84" y="1469"/>
                  </a:cxn>
                  <a:cxn ang="0">
                    <a:pos x="36" y="1702"/>
                  </a:cxn>
                  <a:cxn ang="0">
                    <a:pos x="6" y="1942"/>
                  </a:cxn>
                  <a:cxn ang="0">
                    <a:pos x="0" y="2200"/>
                  </a:cxn>
                  <a:cxn ang="0">
                    <a:pos x="12" y="2470"/>
                  </a:cxn>
                  <a:cxn ang="0">
                    <a:pos x="48" y="2739"/>
                  </a:cxn>
                  <a:cxn ang="0">
                    <a:pos x="114" y="3027"/>
                  </a:cxn>
                  <a:cxn ang="0">
                    <a:pos x="150" y="3171"/>
                  </a:cxn>
                  <a:cxn ang="0">
                    <a:pos x="197" y="3321"/>
                  </a:cxn>
                  <a:cxn ang="0">
                    <a:pos x="245" y="3477"/>
                  </a:cxn>
                  <a:cxn ang="0">
                    <a:pos x="305" y="3639"/>
                  </a:cxn>
                  <a:cxn ang="0">
                    <a:pos x="365" y="3800"/>
                  </a:cxn>
                  <a:cxn ang="0">
                    <a:pos x="437" y="3968"/>
                  </a:cxn>
                  <a:cxn ang="0">
                    <a:pos x="508" y="4136"/>
                  </a:cxn>
                  <a:cxn ang="0">
                    <a:pos x="592" y="4316"/>
                  </a:cxn>
                  <a:cxn ang="0">
                    <a:pos x="604" y="4316"/>
                  </a:cxn>
                  <a:cxn ang="0">
                    <a:pos x="520" y="4136"/>
                  </a:cxn>
                  <a:cxn ang="0">
                    <a:pos x="448" y="3968"/>
                  </a:cxn>
                  <a:cxn ang="0">
                    <a:pos x="377" y="3800"/>
                  </a:cxn>
                  <a:cxn ang="0">
                    <a:pos x="317" y="3639"/>
                  </a:cxn>
                  <a:cxn ang="0">
                    <a:pos x="257" y="3477"/>
                  </a:cxn>
                  <a:cxn ang="0">
                    <a:pos x="209" y="3327"/>
                  </a:cxn>
                  <a:cxn ang="0">
                    <a:pos x="161" y="3171"/>
                  </a:cxn>
                  <a:cxn ang="0">
                    <a:pos x="126" y="3027"/>
                  </a:cxn>
                  <a:cxn ang="0">
                    <a:pos x="60" y="2739"/>
                  </a:cxn>
                  <a:cxn ang="0">
                    <a:pos x="24" y="2470"/>
                  </a:cxn>
                  <a:cxn ang="0">
                    <a:pos x="12" y="2206"/>
                  </a:cxn>
                  <a:cxn ang="0">
                    <a:pos x="18" y="1948"/>
                  </a:cxn>
                  <a:cxn ang="0">
                    <a:pos x="18" y="1948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10260" name="Freeform 20">
              <a:extLst>
                <a:ext uri="{FF2B5EF4-FFF2-40B4-BE49-F238E27FC236}">
                  <a16:creationId xmlns:a16="http://schemas.microsoft.com/office/drawing/2014/main" id="{C5C240D8-635D-4E98-B80E-A9E1700E1E4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6" y="2901"/>
              <a:ext cx="606" cy="141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42" y="228"/>
                </a:cxn>
                <a:cxn ang="0">
                  <a:pos x="96" y="402"/>
                </a:cxn>
                <a:cxn ang="0">
                  <a:pos x="161" y="576"/>
                </a:cxn>
                <a:cxn ang="0">
                  <a:pos x="227" y="744"/>
                </a:cxn>
                <a:cxn ang="0">
                  <a:pos x="305" y="917"/>
                </a:cxn>
                <a:cxn ang="0">
                  <a:pos x="389" y="1085"/>
                </a:cxn>
                <a:cxn ang="0">
                  <a:pos x="484" y="1253"/>
                </a:cxn>
                <a:cxn ang="0">
                  <a:pos x="586" y="1415"/>
                </a:cxn>
                <a:cxn ang="0">
                  <a:pos x="604" y="1415"/>
                </a:cxn>
                <a:cxn ang="0">
                  <a:pos x="496" y="1247"/>
                </a:cxn>
                <a:cxn ang="0">
                  <a:pos x="401" y="1073"/>
                </a:cxn>
                <a:cxn ang="0">
                  <a:pos x="311" y="899"/>
                </a:cxn>
                <a:cxn ang="0">
                  <a:pos x="233" y="720"/>
                </a:cxn>
                <a:cxn ang="0">
                  <a:pos x="161" y="546"/>
                </a:cxn>
                <a:cxn ang="0">
                  <a:pos x="102" y="366"/>
                </a:cxn>
                <a:cxn ang="0">
                  <a:pos x="48" y="18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61" name="Freeform 21">
              <a:extLst>
                <a:ext uri="{FF2B5EF4-FFF2-40B4-BE49-F238E27FC236}">
                  <a16:creationId xmlns:a16="http://schemas.microsoft.com/office/drawing/2014/main" id="{F96FF547-BA51-4BFE-8DB5-0456A0B6AF0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6" y="3890"/>
              <a:ext cx="228" cy="42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08" y="240"/>
                </a:cxn>
                <a:cxn ang="0">
                  <a:pos x="215" y="426"/>
                </a:cxn>
                <a:cxn ang="0">
                  <a:pos x="227" y="426"/>
                </a:cxn>
                <a:cxn ang="0">
                  <a:pos x="167" y="330"/>
                </a:cxn>
                <a:cxn ang="0">
                  <a:pos x="114" y="222"/>
                </a:cxn>
                <a:cxn ang="0">
                  <a:pos x="0" y="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62" name="Freeform 22">
              <a:extLst>
                <a:ext uri="{FF2B5EF4-FFF2-40B4-BE49-F238E27FC236}">
                  <a16:creationId xmlns:a16="http://schemas.microsoft.com/office/drawing/2014/main" id="{982FC87F-1522-43DA-AA52-546327EEB95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776" y="0"/>
              <a:ext cx="984" cy="1786"/>
            </a:xfrm>
            <a:custGeom>
              <a:avLst/>
              <a:gdLst/>
              <a:ahLst/>
              <a:cxnLst>
                <a:cxn ang="0">
                  <a:pos x="981" y="1786"/>
                </a:cxn>
                <a:cxn ang="0">
                  <a:pos x="981" y="1720"/>
                </a:cxn>
                <a:cxn ang="0">
                  <a:pos x="969" y="1666"/>
                </a:cxn>
                <a:cxn ang="0">
                  <a:pos x="957" y="1613"/>
                </a:cxn>
                <a:cxn ang="0">
                  <a:pos x="921" y="1487"/>
                </a:cxn>
                <a:cxn ang="0">
                  <a:pos x="885" y="1361"/>
                </a:cxn>
                <a:cxn ang="0">
                  <a:pos x="796" y="1121"/>
                </a:cxn>
                <a:cxn ang="0">
                  <a:pos x="682" y="899"/>
                </a:cxn>
                <a:cxn ang="0">
                  <a:pos x="562" y="689"/>
                </a:cxn>
                <a:cxn ang="0">
                  <a:pos x="431" y="498"/>
                </a:cxn>
                <a:cxn ang="0">
                  <a:pos x="293" y="318"/>
                </a:cxn>
                <a:cxn ang="0">
                  <a:pos x="150" y="15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38" y="150"/>
                </a:cxn>
                <a:cxn ang="0">
                  <a:pos x="275" y="318"/>
                </a:cxn>
                <a:cxn ang="0">
                  <a:pos x="413" y="498"/>
                </a:cxn>
                <a:cxn ang="0">
                  <a:pos x="545" y="689"/>
                </a:cxn>
                <a:cxn ang="0">
                  <a:pos x="670" y="899"/>
                </a:cxn>
                <a:cxn ang="0">
                  <a:pos x="778" y="1121"/>
                </a:cxn>
                <a:cxn ang="0">
                  <a:pos x="873" y="1361"/>
                </a:cxn>
                <a:cxn ang="0">
                  <a:pos x="909" y="1487"/>
                </a:cxn>
                <a:cxn ang="0">
                  <a:pos x="945" y="1619"/>
                </a:cxn>
                <a:cxn ang="0">
                  <a:pos x="963" y="1702"/>
                </a:cxn>
                <a:cxn ang="0">
                  <a:pos x="981" y="1786"/>
                </a:cxn>
                <a:cxn ang="0">
                  <a:pos x="981" y="1786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9" name="Freeform 23">
              <a:extLst>
                <a:ext uri="{FF2B5EF4-FFF2-40B4-BE49-F238E27FC236}">
                  <a16:creationId xmlns:a16="http://schemas.microsoft.com/office/drawing/2014/main" id="{FD565365-AD22-425F-B028-DA2864E9DF4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041" y="0"/>
              <a:ext cx="719" cy="845"/>
            </a:xfrm>
            <a:custGeom>
              <a:avLst/>
              <a:gdLst>
                <a:gd name="T0" fmla="*/ 723 w 717"/>
                <a:gd name="T1" fmla="*/ 845 h 845"/>
                <a:gd name="T2" fmla="*/ 723 w 717"/>
                <a:gd name="T3" fmla="*/ 821 h 845"/>
                <a:gd name="T4" fmla="*/ 580 w 717"/>
                <a:gd name="T5" fmla="*/ 605 h 845"/>
                <a:gd name="T6" fmla="*/ 409 w 717"/>
                <a:gd name="T7" fmla="*/ 396 h 845"/>
                <a:gd name="T8" fmla="*/ 224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12 w 717"/>
                <a:gd name="T15" fmla="*/ 198 h 845"/>
                <a:gd name="T16" fmla="*/ 403 w 717"/>
                <a:gd name="T17" fmla="*/ 408 h 845"/>
                <a:gd name="T18" fmla="*/ 574 w 717"/>
                <a:gd name="T19" fmla="*/ 623 h 845"/>
                <a:gd name="T20" fmla="*/ 723 w 717"/>
                <a:gd name="T21" fmla="*/ 845 h 845"/>
                <a:gd name="T22" fmla="*/ 723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0" name="Freeform 24">
              <a:extLst>
                <a:ext uri="{FF2B5EF4-FFF2-40B4-BE49-F238E27FC236}">
                  <a16:creationId xmlns:a16="http://schemas.microsoft.com/office/drawing/2014/main" id="{40FE21B0-3FE7-44FA-B1A4-E4202FCA013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352" y="0"/>
              <a:ext cx="408" cy="414"/>
            </a:xfrm>
            <a:custGeom>
              <a:avLst/>
              <a:gdLst>
                <a:gd name="T0" fmla="*/ 410 w 407"/>
                <a:gd name="T1" fmla="*/ 414 h 414"/>
                <a:gd name="T2" fmla="*/ 410 w 407"/>
                <a:gd name="T3" fmla="*/ 396 h 414"/>
                <a:gd name="T4" fmla="*/ 225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19 w 407"/>
                <a:gd name="T13" fmla="*/ 204 h 414"/>
                <a:gd name="T14" fmla="*/ 410 w 407"/>
                <a:gd name="T15" fmla="*/ 414 h 414"/>
                <a:gd name="T16" fmla="*/ 410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65" name="Freeform 25">
              <a:extLst>
                <a:ext uri="{FF2B5EF4-FFF2-40B4-BE49-F238E27FC236}">
                  <a16:creationId xmlns:a16="http://schemas.microsoft.com/office/drawing/2014/main" id="{EC5A6465-658D-46CA-8EF2-74D24A0CB33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6" y="0"/>
              <a:ext cx="858" cy="1409"/>
            </a:xfrm>
            <a:custGeom>
              <a:avLst/>
              <a:gdLst/>
              <a:ahLst/>
              <a:cxnLst>
                <a:cxn ang="0">
                  <a:pos x="0" y="1361"/>
                </a:cxn>
                <a:cxn ang="0">
                  <a:pos x="0" y="1409"/>
                </a:cxn>
                <a:cxn ang="0">
                  <a:pos x="54" y="1211"/>
                </a:cxn>
                <a:cxn ang="0">
                  <a:pos x="126" y="1013"/>
                </a:cxn>
                <a:cxn ang="0">
                  <a:pos x="215" y="827"/>
                </a:cxn>
                <a:cxn ang="0">
                  <a:pos x="311" y="647"/>
                </a:cxn>
                <a:cxn ang="0">
                  <a:pos x="431" y="474"/>
                </a:cxn>
                <a:cxn ang="0">
                  <a:pos x="556" y="312"/>
                </a:cxn>
                <a:cxn ang="0">
                  <a:pos x="700" y="150"/>
                </a:cxn>
                <a:cxn ang="0">
                  <a:pos x="855" y="0"/>
                </a:cxn>
                <a:cxn ang="0">
                  <a:pos x="837" y="0"/>
                </a:cxn>
                <a:cxn ang="0">
                  <a:pos x="688" y="144"/>
                </a:cxn>
                <a:cxn ang="0">
                  <a:pos x="550" y="300"/>
                </a:cxn>
                <a:cxn ang="0">
                  <a:pos x="425" y="462"/>
                </a:cxn>
                <a:cxn ang="0">
                  <a:pos x="311" y="629"/>
                </a:cxn>
                <a:cxn ang="0">
                  <a:pos x="215" y="803"/>
                </a:cxn>
                <a:cxn ang="0">
                  <a:pos x="132" y="983"/>
                </a:cxn>
                <a:cxn ang="0">
                  <a:pos x="60" y="1169"/>
                </a:cxn>
                <a:cxn ang="0">
                  <a:pos x="0" y="1361"/>
                </a:cxn>
                <a:cxn ang="0">
                  <a:pos x="0" y="1361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2" name="Freeform 26">
              <a:extLst>
                <a:ext uri="{FF2B5EF4-FFF2-40B4-BE49-F238E27FC236}">
                  <a16:creationId xmlns:a16="http://schemas.microsoft.com/office/drawing/2014/main" id="{858A8AE0-5BDD-486B-A37F-C273136DE43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6" y="0"/>
              <a:ext cx="588" cy="599"/>
            </a:xfrm>
            <a:custGeom>
              <a:avLst/>
              <a:gdLst>
                <a:gd name="T0" fmla="*/ 592 w 586"/>
                <a:gd name="T1" fmla="*/ 0 h 599"/>
                <a:gd name="T2" fmla="*/ 574 w 586"/>
                <a:gd name="T3" fmla="*/ 0 h 599"/>
                <a:gd name="T4" fmla="*/ 410 w 586"/>
                <a:gd name="T5" fmla="*/ 132 h 599"/>
                <a:gd name="T6" fmla="*/ 260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60 w 586"/>
                <a:gd name="T17" fmla="*/ 282 h 599"/>
                <a:gd name="T18" fmla="*/ 416 w 586"/>
                <a:gd name="T19" fmla="*/ 138 h 599"/>
                <a:gd name="T20" fmla="*/ 592 w 586"/>
                <a:gd name="T21" fmla="*/ 0 h 599"/>
                <a:gd name="T22" fmla="*/ 592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3" name="Freeform 27">
              <a:extLst>
                <a:ext uri="{FF2B5EF4-FFF2-40B4-BE49-F238E27FC236}">
                  <a16:creationId xmlns:a16="http://schemas.microsoft.com/office/drawing/2014/main" id="{1EEA18AD-A176-47CA-8E4F-5CFE4FA8DE5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6" y="0"/>
              <a:ext cx="270" cy="252"/>
            </a:xfrm>
            <a:custGeom>
              <a:avLst/>
              <a:gdLst>
                <a:gd name="T0" fmla="*/ 272 w 269"/>
                <a:gd name="T1" fmla="*/ 0 h 252"/>
                <a:gd name="T2" fmla="*/ 254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72 w 269"/>
                <a:gd name="T15" fmla="*/ 0 h 252"/>
                <a:gd name="T16" fmla="*/ 272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4" name="Line 28">
              <a:extLst>
                <a:ext uri="{FF2B5EF4-FFF2-40B4-BE49-F238E27FC236}">
                  <a16:creationId xmlns:a16="http://schemas.microsoft.com/office/drawing/2014/main" id="{F04273E6-BF04-4C80-AECC-07857050AA8F}"/>
                </a:ext>
              </a:extLst>
            </p:cNvPr>
            <p:cNvSpPr>
              <a:spLocks noChangeShapeType="1"/>
            </p:cNvSpPr>
            <p:nvPr/>
          </p:nvSpPr>
          <p:spPr bwMode="hidden">
            <a:xfrm>
              <a:off x="1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5" name="Line 29">
              <a:extLst>
                <a:ext uri="{FF2B5EF4-FFF2-40B4-BE49-F238E27FC236}">
                  <a16:creationId xmlns:a16="http://schemas.microsoft.com/office/drawing/2014/main" id="{4F73FC76-0B08-487B-B7F4-33AB575D82D9}"/>
                </a:ext>
              </a:extLst>
            </p:cNvPr>
            <p:cNvSpPr>
              <a:spLocks noChangeShapeType="1"/>
            </p:cNvSpPr>
            <p:nvPr/>
          </p:nvSpPr>
          <p:spPr bwMode="hidden">
            <a:xfrm>
              <a:off x="1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6" name="Line 30">
              <a:extLst>
                <a:ext uri="{FF2B5EF4-FFF2-40B4-BE49-F238E27FC236}">
                  <a16:creationId xmlns:a16="http://schemas.microsoft.com/office/drawing/2014/main" id="{26C211CE-3AD7-4491-980F-FDDD550C9EC2}"/>
                </a:ext>
              </a:extLst>
            </p:cNvPr>
            <p:cNvSpPr>
              <a:spLocks noChangeShapeType="1"/>
            </p:cNvSpPr>
            <p:nvPr/>
          </p:nvSpPr>
          <p:spPr bwMode="hidden">
            <a:xfrm>
              <a:off x="1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047" name="Group 31">
              <a:extLst>
                <a:ext uri="{FF2B5EF4-FFF2-40B4-BE49-F238E27FC236}">
                  <a16:creationId xmlns:a16="http://schemas.microsoft.com/office/drawing/2014/main" id="{6CE0B8B8-6B9F-4BC6-8E1A-54C2B93345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" y="392"/>
              <a:ext cx="5758" cy="1571"/>
              <a:chOff x="1" y="392"/>
              <a:chExt cx="5758" cy="1571"/>
            </a:xfrm>
          </p:grpSpPr>
          <p:sp>
            <p:nvSpPr>
              <p:cNvPr id="1050" name="Line 32">
                <a:extLst>
                  <a:ext uri="{FF2B5EF4-FFF2-40B4-BE49-F238E27FC236}">
                    <a16:creationId xmlns:a16="http://schemas.microsoft.com/office/drawing/2014/main" id="{DC08FE45-7F91-4B88-B5A7-1FE9FEDC050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hidden">
              <a:xfrm>
                <a:off x="1" y="784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51" name="Line 33">
                <a:extLst>
                  <a:ext uri="{FF2B5EF4-FFF2-40B4-BE49-F238E27FC236}">
                    <a16:creationId xmlns:a16="http://schemas.microsoft.com/office/drawing/2014/main" id="{96DB2F83-95C5-4F6E-A9FF-9937D1CC471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hidden">
              <a:xfrm>
                <a:off x="1" y="1963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52" name="Line 34">
                <a:extLst>
                  <a:ext uri="{FF2B5EF4-FFF2-40B4-BE49-F238E27FC236}">
                    <a16:creationId xmlns:a16="http://schemas.microsoft.com/office/drawing/2014/main" id="{23F703F6-6D27-4F6A-9B26-22DE1CF1930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hidden">
              <a:xfrm>
                <a:off x="1" y="157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53" name="Line 35">
                <a:extLst>
                  <a:ext uri="{FF2B5EF4-FFF2-40B4-BE49-F238E27FC236}">
                    <a16:creationId xmlns:a16="http://schemas.microsoft.com/office/drawing/2014/main" id="{7CEFA534-8FFF-492A-99AE-4DC220A6E2B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hidden">
              <a:xfrm>
                <a:off x="1" y="1177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54" name="Line 36">
                <a:extLst>
                  <a:ext uri="{FF2B5EF4-FFF2-40B4-BE49-F238E27FC236}">
                    <a16:creationId xmlns:a16="http://schemas.microsoft.com/office/drawing/2014/main" id="{0622E176-FB2D-4730-B513-66F78B7F296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hidden">
              <a:xfrm>
                <a:off x="1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048" name="Line 37">
              <a:extLst>
                <a:ext uri="{FF2B5EF4-FFF2-40B4-BE49-F238E27FC236}">
                  <a16:creationId xmlns:a16="http://schemas.microsoft.com/office/drawing/2014/main" id="{07D0F2C1-D908-497B-BF7A-CA695D9575EB}"/>
                </a:ext>
              </a:extLst>
            </p:cNvPr>
            <p:cNvSpPr>
              <a:spLocks noChangeShapeType="1"/>
            </p:cNvSpPr>
            <p:nvPr/>
          </p:nvSpPr>
          <p:spPr bwMode="hidden">
            <a:xfrm>
              <a:off x="1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9" name="Line 38">
              <a:extLst>
                <a:ext uri="{FF2B5EF4-FFF2-40B4-BE49-F238E27FC236}">
                  <a16:creationId xmlns:a16="http://schemas.microsoft.com/office/drawing/2014/main" id="{2A5DBF45-FAF3-4FCA-91B4-E80ED2448EF9}"/>
                </a:ext>
              </a:extLst>
            </p:cNvPr>
            <p:cNvSpPr>
              <a:spLocks noChangeShapeType="1"/>
            </p:cNvSpPr>
            <p:nvPr/>
          </p:nvSpPr>
          <p:spPr bwMode="hidden">
            <a:xfrm>
              <a:off x="1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279" name="Rectangle 39">
            <a:extLst>
              <a:ext uri="{FF2B5EF4-FFF2-40B4-BE49-F238E27FC236}">
                <a16:creationId xmlns:a16="http://schemas.microsoft.com/office/drawing/2014/main" id="{C49390A3-D5F2-4E31-8C4F-A076EED5C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0" name="Rectangle 40">
            <a:extLst>
              <a:ext uri="{FF2B5EF4-FFF2-40B4-BE49-F238E27FC236}">
                <a16:creationId xmlns:a16="http://schemas.microsoft.com/office/drawing/2014/main" id="{8EBDA7C9-27F7-47DC-B3E0-3EF08AD7EA9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1" name="Rectangle 41">
            <a:extLst>
              <a:ext uri="{FF2B5EF4-FFF2-40B4-BE49-F238E27FC236}">
                <a16:creationId xmlns:a16="http://schemas.microsoft.com/office/drawing/2014/main" id="{8A0D303E-A41D-4142-8289-38EB1CA743F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2" name="Rectangle 42">
            <a:extLst>
              <a:ext uri="{FF2B5EF4-FFF2-40B4-BE49-F238E27FC236}">
                <a16:creationId xmlns:a16="http://schemas.microsoft.com/office/drawing/2014/main" id="{EB68182C-7664-4CD8-9A15-0BFFC2DA107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DD3831CB-0F1F-4744-AFF9-CCD582DEAF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3" name="Rectangle 43">
            <a:extLst>
              <a:ext uri="{FF2B5EF4-FFF2-40B4-BE49-F238E27FC236}">
                <a16:creationId xmlns:a16="http://schemas.microsoft.com/office/drawing/2014/main" id="{FE4E0A75-4A25-428F-B0D5-9A22C8F83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20970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500496" r:id="rId1"/>
    <p:sldLayoutId id="2147500497" r:id="rId2"/>
    <p:sldLayoutId id="2147500498" r:id="rId3"/>
    <p:sldLayoutId id="2147500499" r:id="rId4"/>
    <p:sldLayoutId id="2147500500" r:id="rId5"/>
    <p:sldLayoutId id="2147500501" r:id="rId6"/>
    <p:sldLayoutId id="2147500502" r:id="rId7"/>
    <p:sldLayoutId id="2147500503" r:id="rId8"/>
    <p:sldLayoutId id="2147500504" r:id="rId9"/>
    <p:sldLayoutId id="2147500505" r:id="rId10"/>
    <p:sldLayoutId id="2147500506" r:id="rId11"/>
    <p:sldLayoutId id="2147500507" r:id="rId12"/>
    <p:sldLayoutId id="214750050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AF22A29-9A70-44F4-88FF-7C90DA9D9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304800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B4940D6-302A-4AFE-94FA-EAF02CFAF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F285B69A-566E-4978-86C2-C8C44C1133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77000"/>
            <a:ext cx="866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2/3/15</a:t>
            </a: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36798CA1-F9F6-4AE2-9ED9-41BA4DB0B64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38313" y="6477000"/>
            <a:ext cx="57975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CMPS 3130/6130 Computational Geometry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F7EF7B1A-3AC9-4C9D-927D-E90CA36C85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10488" y="6477000"/>
            <a:ext cx="7477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58B1751-64D1-4667-9610-42D599A215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76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0524" r:id="rId1"/>
    <p:sldLayoutId id="2147500525" r:id="rId2"/>
    <p:sldLayoutId id="2147500526" r:id="rId3"/>
    <p:sldLayoutId id="2147500527" r:id="rId4"/>
    <p:sldLayoutId id="2147500528" r:id="rId5"/>
    <p:sldLayoutId id="2147500529" r:id="rId6"/>
    <p:sldLayoutId id="2147500530" r:id="rId7"/>
    <p:sldLayoutId id="2147500531" r:id="rId8"/>
    <p:sldLayoutId id="2147500532" r:id="rId9"/>
    <p:sldLayoutId id="2147500533" r:id="rId10"/>
    <p:sldLayoutId id="214750053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5F5F5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2">
            <a:extLst>
              <a:ext uri="{FF2B5EF4-FFF2-40B4-BE49-F238E27FC236}">
                <a16:creationId xmlns:a16="http://schemas.microsoft.com/office/drawing/2014/main" id="{097F82B8-7EE7-454E-A171-8D072B096F86}"/>
              </a:ext>
            </a:extLst>
          </p:cNvPr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87043" name="Freeform 3">
              <a:extLst>
                <a:ext uri="{FF2B5EF4-FFF2-40B4-BE49-F238E27FC236}">
                  <a16:creationId xmlns:a16="http://schemas.microsoft.com/office/drawing/2014/main" id="{D360CB27-D5DE-48D6-A469-6947C0F3A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>
                <a:gd name="T0" fmla="*/ 1905 w 2359"/>
                <a:gd name="T1" fmla="*/ 3312 h 3314"/>
                <a:gd name="T2" fmla="*/ 2358 w 2359"/>
                <a:gd name="T3" fmla="*/ 3313 h 3314"/>
                <a:gd name="T4" fmla="*/ 2358 w 2359"/>
                <a:gd name="T5" fmla="*/ 1437 h 3314"/>
                <a:gd name="T6" fmla="*/ 0 w 2359"/>
                <a:gd name="T7" fmla="*/ 0 h 3314"/>
                <a:gd name="T8" fmla="*/ 201 w 2359"/>
                <a:gd name="T9" fmla="*/ 150 h 3314"/>
                <a:gd name="T10" fmla="*/ 366 w 2359"/>
                <a:gd name="T11" fmla="*/ 279 h 3314"/>
                <a:gd name="T12" fmla="*/ 552 w 2359"/>
                <a:gd name="T13" fmla="*/ 441 h 3314"/>
                <a:gd name="T14" fmla="*/ 732 w 2359"/>
                <a:gd name="T15" fmla="*/ 612 h 3314"/>
                <a:gd name="T16" fmla="*/ 996 w 2359"/>
                <a:gd name="T17" fmla="*/ 903 h 3314"/>
                <a:gd name="T18" fmla="*/ 1230 w 2359"/>
                <a:gd name="T19" fmla="*/ 1212 h 3314"/>
                <a:gd name="T20" fmla="*/ 1400 w 2359"/>
                <a:gd name="T21" fmla="*/ 1482 h 3314"/>
                <a:gd name="T22" fmla="*/ 1548 w 2359"/>
                <a:gd name="T23" fmla="*/ 1761 h 3314"/>
                <a:gd name="T24" fmla="*/ 1665 w 2359"/>
                <a:gd name="T25" fmla="*/ 2040 h 3314"/>
                <a:gd name="T26" fmla="*/ 1751 w 2359"/>
                <a:gd name="T27" fmla="*/ 2295 h 3314"/>
                <a:gd name="T28" fmla="*/ 1809 w 2359"/>
                <a:gd name="T29" fmla="*/ 2511 h 3314"/>
                <a:gd name="T30" fmla="*/ 1863 w 2359"/>
                <a:gd name="T31" fmla="*/ 2778 h 3314"/>
                <a:gd name="T32" fmla="*/ 1890 w 2359"/>
                <a:gd name="T33" fmla="*/ 3012 h 3314"/>
                <a:gd name="T34" fmla="*/ 1905 w 2359"/>
                <a:gd name="T35" fmla="*/ 3312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7044" name="Arc 4">
              <a:extLst>
                <a:ext uri="{FF2B5EF4-FFF2-40B4-BE49-F238E27FC236}">
                  <a16:creationId xmlns:a16="http://schemas.microsoft.com/office/drawing/2014/main" id="{F7A48371-D05D-47B2-B94C-092671E80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87045" name="Rectangle 5">
            <a:extLst>
              <a:ext uri="{FF2B5EF4-FFF2-40B4-BE49-F238E27FC236}">
                <a16:creationId xmlns:a16="http://schemas.microsoft.com/office/drawing/2014/main" id="{04673606-219E-4E58-B7AB-333E94B242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33023A9C-786B-44C0-A849-FC59C74218F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CC97CCFA-A62D-4418-A028-8BB8D1A68CD9}" type="datetime1">
              <a:rPr lang="en-US" altLang="en-US"/>
              <a:pPr/>
              <a:t>1/17/2022</a:t>
            </a:fld>
            <a:endParaRPr lang="en-US" altLang="en-US"/>
          </a:p>
        </p:txBody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32A831E9-8385-4E1A-87FD-B3439CD9B01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 altLang="en-US"/>
              <a:t>ISDIKS - 2007</a:t>
            </a:r>
          </a:p>
        </p:txBody>
      </p:sp>
      <p:sp>
        <p:nvSpPr>
          <p:cNvPr id="87048" name="Rectangle 8">
            <a:extLst>
              <a:ext uri="{FF2B5EF4-FFF2-40B4-BE49-F238E27FC236}">
                <a16:creationId xmlns:a16="http://schemas.microsoft.com/office/drawing/2014/main" id="{30F81520-A412-4A95-A725-C6428654460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152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519B91A-09B0-45E1-9B11-395463E8D52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7049" name="Rectangle 9">
            <a:extLst>
              <a:ext uri="{FF2B5EF4-FFF2-40B4-BE49-F238E27FC236}">
                <a16:creationId xmlns:a16="http://schemas.microsoft.com/office/drawing/2014/main" id="{6BF42C2D-35E1-45B0-82B3-AEE8CCC5E8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951482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500581" r:id="rId1"/>
    <p:sldLayoutId id="2147500582" r:id="rId2"/>
    <p:sldLayoutId id="2147500583" r:id="rId3"/>
    <p:sldLayoutId id="2147500584" r:id="rId4"/>
    <p:sldLayoutId id="2147500585" r:id="rId5"/>
    <p:sldLayoutId id="2147500586" r:id="rId6"/>
    <p:sldLayoutId id="2147500587" r:id="rId7"/>
    <p:sldLayoutId id="2147500588" r:id="rId8"/>
    <p:sldLayoutId id="2147500589" r:id="rId9"/>
    <p:sldLayoutId id="2147500590" r:id="rId10"/>
    <p:sldLayoutId id="2147500591" r:id="rId11"/>
    <p:sldLayoutId id="2147500592" r:id="rId12"/>
    <p:sldLayoutId id="2147500593" r:id="rId13"/>
    <p:sldLayoutId id="2147500594" r:id="rId14"/>
  </p:sldLayoutIdLst>
  <p:transition/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FFFFFF"/>
            </a:gs>
            <a:gs pos="100000">
              <a:srgbClr val="FFFFF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br>
              <a:rPr lang="en-IN" sz="3200" dirty="0">
                <a:solidFill>
                  <a:schemeClr val="bg2"/>
                </a:solidFill>
                <a:effectLst/>
                <a:latin typeface="Calibri" pitchFamily="34" charset="0"/>
                <a:cs typeface="Calibri" pitchFamily="34" charset="0"/>
              </a:rPr>
            </a:br>
            <a:r>
              <a:rPr lang="en-IN" sz="3200" dirty="0">
                <a:solidFill>
                  <a:srgbClr val="000000"/>
                </a:solidFill>
                <a:effectLst/>
              </a:rPr>
              <a:t>CS60064</a:t>
            </a:r>
            <a:r>
              <a:rPr lang="en-IN" sz="3200" dirty="0">
                <a:solidFill>
                  <a:schemeClr val="bg2"/>
                </a:solidFill>
                <a:effectLst/>
                <a:cs typeface="Calibri" pitchFamily="34" charset="0"/>
              </a:rPr>
              <a:t>                                   Spring </a:t>
            </a:r>
            <a:r>
              <a:rPr lang="en-US" sz="3200" dirty="0">
                <a:solidFill>
                  <a:schemeClr val="bg2"/>
                </a:solidFill>
                <a:effectLst/>
                <a:cs typeface="Calibri" pitchFamily="34" charset="0"/>
              </a:rPr>
              <a:t>2022</a:t>
            </a:r>
            <a:r>
              <a:rPr lang="en-IN" sz="3200" dirty="0">
                <a:solidFill>
                  <a:schemeClr val="bg2"/>
                </a:solidFill>
                <a:effectLst/>
                <a:cs typeface="Calibri" pitchFamily="34" charset="0"/>
              </a:rPr>
              <a:t> </a:t>
            </a:r>
            <a:r>
              <a:rPr lang="en-IN" sz="3200" b="1" dirty="0">
                <a:solidFill>
                  <a:schemeClr val="bg2"/>
                </a:solidFill>
                <a:effectLst/>
                <a:cs typeface="Calibri" pitchFamily="34" charset="0"/>
              </a:rPr>
              <a:t>                </a:t>
            </a:r>
            <a:br>
              <a:rPr lang="en-IN" sz="3200" b="1" dirty="0">
                <a:solidFill>
                  <a:schemeClr val="bg2"/>
                </a:solidFill>
                <a:effectLst/>
                <a:cs typeface="Calibri" pitchFamily="34" charset="0"/>
              </a:rPr>
            </a:br>
            <a:r>
              <a:rPr lang="en-IN" sz="3200" dirty="0">
                <a:solidFill>
                  <a:srgbClr val="000000"/>
                </a:solidFill>
                <a:effectLst/>
              </a:rPr>
              <a:t>Computational Geometry</a:t>
            </a:r>
            <a:endParaRPr lang="en-IN" sz="3200" b="1" dirty="0">
              <a:solidFill>
                <a:schemeClr val="bg2"/>
              </a:solidFill>
              <a:effectLst/>
              <a:cs typeface="Times New Roman" pitchFamily="18" charset="0"/>
            </a:endParaRPr>
          </a:p>
        </p:txBody>
      </p:sp>
      <p:sp>
        <p:nvSpPr>
          <p:cNvPr id="202755" name="Text Box 1028"/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2756" name="Line 1029"/>
          <p:cNvSpPr>
            <a:spLocks noChangeShapeType="1"/>
          </p:cNvSpPr>
          <p:nvPr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2757" name="Line 1031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2758" name="Text Box 1032"/>
          <p:cNvSpPr txBox="1">
            <a:spLocks noChangeArrowheads="1"/>
          </p:cNvSpPr>
          <p:nvPr/>
        </p:nvSpPr>
        <p:spPr bwMode="auto">
          <a:xfrm>
            <a:off x="0" y="5715000"/>
            <a:ext cx="9144000" cy="1077913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  <a:ea typeface="+mn-ea"/>
                <a:cs typeface="Times New Roman" pitchFamily="18" charset="0"/>
              </a:rPr>
              <a:t>Indian Institute of Technology Kharagpur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  <a:ea typeface="+mn-ea"/>
                <a:cs typeface="Times New Roman" pitchFamily="18" charset="0"/>
              </a:rPr>
              <a:t>Computer Science and Engineering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2759" name="TextBox 9"/>
          <p:cNvSpPr txBox="1">
            <a:spLocks noChangeArrowheads="1"/>
          </p:cNvSpPr>
          <p:nvPr/>
        </p:nvSpPr>
        <p:spPr bwMode="auto">
          <a:xfrm>
            <a:off x="0" y="2438400"/>
            <a:ext cx="9144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Instructors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Times New Roman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Bhargab B. Bhattacharya (BBB)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Partha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Bhowmick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 (PB)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Lecture 07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Arial Narrow"/>
                <a:ea typeface="Times New Roman"/>
                <a:cs typeface="Arial"/>
              </a:rPr>
              <a:t>9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 January 2022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/>
              <a:ea typeface="Times New Roma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550509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3">
            <a:extLst>
              <a:ext uri="{FF2B5EF4-FFF2-40B4-BE49-F238E27FC236}">
                <a16:creationId xmlns:a16="http://schemas.microsoft.com/office/drawing/2014/main" id="{94841C7C-8C86-4C77-8946-E5927DF710C9}"/>
              </a:ext>
            </a:extLst>
          </p:cNvPr>
          <p:cNvSpPr>
            <a:spLocks/>
          </p:cNvSpPr>
          <p:nvPr/>
        </p:nvSpPr>
        <p:spPr bwMode="auto">
          <a:xfrm>
            <a:off x="1068960" y="1503159"/>
            <a:ext cx="6638925" cy="3751262"/>
          </a:xfrm>
          <a:custGeom>
            <a:avLst/>
            <a:gdLst>
              <a:gd name="T0" fmla="*/ 0 w 3668"/>
              <a:gd name="T1" fmla="*/ 2147483647 h 1843"/>
              <a:gd name="T2" fmla="*/ 2147483647 w 3668"/>
              <a:gd name="T3" fmla="*/ 0 h 1843"/>
              <a:gd name="T4" fmla="*/ 2147483647 w 3668"/>
              <a:gd name="T5" fmla="*/ 2147483647 h 1843"/>
              <a:gd name="T6" fmla="*/ 2147483647 w 3668"/>
              <a:gd name="T7" fmla="*/ 2147483647 h 1843"/>
              <a:gd name="T8" fmla="*/ 2147483647 w 3668"/>
              <a:gd name="T9" fmla="*/ 2147483647 h 1843"/>
              <a:gd name="T10" fmla="*/ 2147483647 w 3668"/>
              <a:gd name="T11" fmla="*/ 2147483647 h 1843"/>
              <a:gd name="T12" fmla="*/ 2147483647 w 3668"/>
              <a:gd name="T13" fmla="*/ 2147483647 h 1843"/>
              <a:gd name="T14" fmla="*/ 2147483647 w 3668"/>
              <a:gd name="T15" fmla="*/ 2147483647 h 1843"/>
              <a:gd name="T16" fmla="*/ 2147483647 w 3668"/>
              <a:gd name="T17" fmla="*/ 2147483647 h 1843"/>
              <a:gd name="T18" fmla="*/ 2147483647 w 3668"/>
              <a:gd name="T19" fmla="*/ 2147483647 h 1843"/>
              <a:gd name="T20" fmla="*/ 2147483647 w 3668"/>
              <a:gd name="T21" fmla="*/ 2147483647 h 1843"/>
              <a:gd name="T22" fmla="*/ 2147483647 w 3668"/>
              <a:gd name="T23" fmla="*/ 2147483647 h 1843"/>
              <a:gd name="T24" fmla="*/ 2147483647 w 3668"/>
              <a:gd name="T25" fmla="*/ 2147483647 h 1843"/>
              <a:gd name="T26" fmla="*/ 2147483647 w 3668"/>
              <a:gd name="T27" fmla="*/ 2147483647 h 1843"/>
              <a:gd name="T28" fmla="*/ 2147483647 w 3668"/>
              <a:gd name="T29" fmla="*/ 2147483647 h 1843"/>
              <a:gd name="T30" fmla="*/ 2147483647 w 3668"/>
              <a:gd name="T31" fmla="*/ 2147483647 h 1843"/>
              <a:gd name="T32" fmla="*/ 2147483647 w 3668"/>
              <a:gd name="T33" fmla="*/ 2147483647 h 1843"/>
              <a:gd name="T34" fmla="*/ 2147483647 w 3668"/>
              <a:gd name="T35" fmla="*/ 2147483647 h 1843"/>
              <a:gd name="T36" fmla="*/ 0 w 3668"/>
              <a:gd name="T37" fmla="*/ 2147483647 h 1843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3668"/>
              <a:gd name="T58" fmla="*/ 0 h 1843"/>
              <a:gd name="T59" fmla="*/ 3668 w 3668"/>
              <a:gd name="T60" fmla="*/ 1843 h 1843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3668" h="1843">
                <a:moveTo>
                  <a:pt x="0" y="484"/>
                </a:moveTo>
                <a:lnTo>
                  <a:pt x="720" y="0"/>
                </a:lnTo>
                <a:lnTo>
                  <a:pt x="1301" y="748"/>
                </a:lnTo>
                <a:lnTo>
                  <a:pt x="2146" y="196"/>
                </a:lnTo>
                <a:lnTo>
                  <a:pt x="3620" y="100"/>
                </a:lnTo>
                <a:lnTo>
                  <a:pt x="3668" y="1401"/>
                </a:lnTo>
                <a:lnTo>
                  <a:pt x="1431" y="1843"/>
                </a:lnTo>
                <a:lnTo>
                  <a:pt x="3010" y="940"/>
                </a:lnTo>
                <a:lnTo>
                  <a:pt x="1872" y="1065"/>
                </a:lnTo>
                <a:lnTo>
                  <a:pt x="2996" y="552"/>
                </a:lnTo>
                <a:lnTo>
                  <a:pt x="3346" y="835"/>
                </a:lnTo>
                <a:lnTo>
                  <a:pt x="3188" y="1176"/>
                </a:lnTo>
                <a:lnTo>
                  <a:pt x="3519" y="1032"/>
                </a:lnTo>
                <a:lnTo>
                  <a:pt x="3370" y="316"/>
                </a:lnTo>
                <a:lnTo>
                  <a:pt x="2112" y="595"/>
                </a:lnTo>
                <a:lnTo>
                  <a:pt x="1080" y="1334"/>
                </a:lnTo>
                <a:lnTo>
                  <a:pt x="538" y="1752"/>
                </a:lnTo>
                <a:lnTo>
                  <a:pt x="720" y="489"/>
                </a:lnTo>
                <a:lnTo>
                  <a:pt x="0" y="484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3">
                <a:lumMod val="40000"/>
                <a:lumOff val="60000"/>
              </a:schemeClr>
            </a:solidFill>
            <a:prstDash val="sysDash"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219FE5-80E6-46E3-8E92-FC1C7E43BC65}"/>
              </a:ext>
            </a:extLst>
          </p:cNvPr>
          <p:cNvCxnSpPr>
            <a:cxnSpLocks/>
          </p:cNvCxnSpPr>
          <p:nvPr/>
        </p:nvCxnSpPr>
        <p:spPr>
          <a:xfrm>
            <a:off x="6477147" y="2686408"/>
            <a:ext cx="35968" cy="798894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2D59E0-F350-4131-93A1-BE987DD01CB8}"/>
              </a:ext>
            </a:extLst>
          </p:cNvPr>
          <p:cNvGrpSpPr/>
          <p:nvPr/>
        </p:nvGrpSpPr>
        <p:grpSpPr>
          <a:xfrm>
            <a:off x="689950" y="993255"/>
            <a:ext cx="1689539" cy="1533727"/>
            <a:chOff x="647884" y="1004906"/>
            <a:chExt cx="1689539" cy="15337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C4A6DD-8107-419C-8D3A-E0E8BC811016}"/>
                </a:ext>
              </a:extLst>
            </p:cNvPr>
            <p:cNvSpPr/>
            <p:nvPr/>
          </p:nvSpPr>
          <p:spPr>
            <a:xfrm rot="180874">
              <a:off x="647884" y="1004906"/>
              <a:ext cx="1689539" cy="148642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DBCBAFB-507C-449B-AF5F-9FAB7D96E411}"/>
                </a:ext>
              </a:extLst>
            </p:cNvPr>
            <p:cNvSpPr/>
            <p:nvPr/>
          </p:nvSpPr>
          <p:spPr>
            <a:xfrm rot="260501">
              <a:off x="818971" y="1577217"/>
              <a:ext cx="1347363" cy="96141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066509-7B21-472A-B2BF-2B0056510828}"/>
              </a:ext>
            </a:extLst>
          </p:cNvPr>
          <p:cNvGrpSpPr/>
          <p:nvPr/>
        </p:nvGrpSpPr>
        <p:grpSpPr>
          <a:xfrm>
            <a:off x="4389224" y="2737422"/>
            <a:ext cx="2100703" cy="1006344"/>
            <a:chOff x="4389224" y="2737422"/>
            <a:chExt cx="2100703" cy="10063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381D5A-84F2-4364-AC28-3BAC124A68A1}"/>
                </a:ext>
              </a:extLst>
            </p:cNvPr>
            <p:cNvGrpSpPr/>
            <p:nvPr/>
          </p:nvGrpSpPr>
          <p:grpSpPr>
            <a:xfrm>
              <a:off x="4430272" y="2737422"/>
              <a:ext cx="2059655" cy="1006344"/>
              <a:chOff x="4430272" y="2737422"/>
              <a:chExt cx="2059655" cy="100634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3B3C48-C2CF-434F-8575-FBC702B515EE}"/>
                  </a:ext>
                </a:extLst>
              </p:cNvPr>
              <p:cNvSpPr/>
              <p:nvPr/>
            </p:nvSpPr>
            <p:spPr>
              <a:xfrm rot="21362955">
                <a:off x="4984133" y="2737422"/>
                <a:ext cx="1505794" cy="725036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B9EA8B8-89EB-40DD-95DC-3C83981593E2}"/>
                  </a:ext>
                </a:extLst>
              </p:cNvPr>
              <p:cNvSpPr/>
              <p:nvPr/>
            </p:nvSpPr>
            <p:spPr>
              <a:xfrm rot="20635762">
                <a:off x="4430272" y="3158365"/>
                <a:ext cx="2005026" cy="585401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</p:grp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880B28F-6761-4F6D-9B7C-10FA36EBB9CA}"/>
                </a:ext>
              </a:extLst>
            </p:cNvPr>
            <p:cNvSpPr/>
            <p:nvPr/>
          </p:nvSpPr>
          <p:spPr>
            <a:xfrm rot="21154612">
              <a:off x="4389224" y="2811956"/>
              <a:ext cx="1988832" cy="698207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5614D7-D528-40C3-A475-E7787FECC67F}"/>
              </a:ext>
            </a:extLst>
          </p:cNvPr>
          <p:cNvGrpSpPr/>
          <p:nvPr/>
        </p:nvGrpSpPr>
        <p:grpSpPr>
          <a:xfrm>
            <a:off x="2289972" y="1503159"/>
            <a:ext cx="161745" cy="1087511"/>
            <a:chOff x="2289972" y="1503159"/>
            <a:chExt cx="161745" cy="108751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A188F16-7158-4DE5-B8BB-10CADA81A92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1538973"/>
              <a:ext cx="0" cy="975627"/>
            </a:xfrm>
            <a:prstGeom prst="line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41FA9B2-8CD0-4EF6-B3D3-61AD55D17D4E}"/>
                </a:ext>
              </a:extLst>
            </p:cNvPr>
            <p:cNvSpPr/>
            <p:nvPr/>
          </p:nvSpPr>
          <p:spPr>
            <a:xfrm>
              <a:off x="2307262" y="2438530"/>
              <a:ext cx="144455" cy="15214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4577385-3119-4C62-AEA1-C62135ED9F7A}"/>
                </a:ext>
              </a:extLst>
            </p:cNvPr>
            <p:cNvSpPr/>
            <p:nvPr/>
          </p:nvSpPr>
          <p:spPr>
            <a:xfrm>
              <a:off x="2289972" y="1503159"/>
              <a:ext cx="144455" cy="15214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5C65324A-8EC2-4121-A891-CEA610DDFDAD}"/>
              </a:ext>
            </a:extLst>
          </p:cNvPr>
          <p:cNvSpPr/>
          <p:nvPr/>
        </p:nvSpPr>
        <p:spPr>
          <a:xfrm>
            <a:off x="6459514" y="3331341"/>
            <a:ext cx="144455" cy="152140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60B5D0-03DC-4242-822D-37C6A06D3462}"/>
              </a:ext>
            </a:extLst>
          </p:cNvPr>
          <p:cNvSpPr/>
          <p:nvPr/>
        </p:nvSpPr>
        <p:spPr>
          <a:xfrm>
            <a:off x="6403723" y="2600404"/>
            <a:ext cx="144455" cy="152140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31EE8E-77A8-4358-850F-DF9863EE30D7}"/>
              </a:ext>
            </a:extLst>
          </p:cNvPr>
          <p:cNvCxnSpPr>
            <a:cxnSpLocks/>
          </p:cNvCxnSpPr>
          <p:nvPr/>
        </p:nvCxnSpPr>
        <p:spPr>
          <a:xfrm>
            <a:off x="2398169" y="2501565"/>
            <a:ext cx="1000450" cy="440259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6D0D4B2D-9768-4F22-8619-282678B1E1B7}"/>
              </a:ext>
            </a:extLst>
          </p:cNvPr>
          <p:cNvSpPr/>
          <p:nvPr/>
        </p:nvSpPr>
        <p:spPr>
          <a:xfrm rot="15464633">
            <a:off x="3355590" y="2927416"/>
            <a:ext cx="153085" cy="161229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71B8C4-794E-43FA-BE4D-84C45A45D139}"/>
              </a:ext>
            </a:extLst>
          </p:cNvPr>
          <p:cNvSpPr/>
          <p:nvPr/>
        </p:nvSpPr>
        <p:spPr>
          <a:xfrm rot="14648716">
            <a:off x="2329635" y="2437313"/>
            <a:ext cx="153085" cy="161229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3294628-491D-4487-843B-EB5A5BE4FB82}"/>
              </a:ext>
            </a:extLst>
          </p:cNvPr>
          <p:cNvGrpSpPr/>
          <p:nvPr/>
        </p:nvGrpSpPr>
        <p:grpSpPr>
          <a:xfrm>
            <a:off x="6520753" y="3099939"/>
            <a:ext cx="635283" cy="329059"/>
            <a:chOff x="2461767" y="1285471"/>
            <a:chExt cx="472611" cy="26582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73D3FC-21D2-4068-90FB-162A6EFB6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767" y="1376576"/>
              <a:ext cx="390710" cy="174722"/>
            </a:xfrm>
            <a:prstGeom prst="line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43D67F9-9483-4917-8FEC-6716015A3E01}"/>
                </a:ext>
              </a:extLst>
            </p:cNvPr>
            <p:cNvSpPr/>
            <p:nvPr/>
          </p:nvSpPr>
          <p:spPr>
            <a:xfrm>
              <a:off x="2789923" y="1285471"/>
              <a:ext cx="144455" cy="15214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228BD4F-2256-4E09-945E-C5C0DD7DCA4A}"/>
              </a:ext>
            </a:extLst>
          </p:cNvPr>
          <p:cNvSpPr txBox="1"/>
          <p:nvPr/>
        </p:nvSpPr>
        <p:spPr>
          <a:xfrm>
            <a:off x="103642" y="295509"/>
            <a:ext cx="88011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Recap:</a:t>
            </a: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Triangulation via Ear-Clipping Algorithm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3C402D-DA39-467D-A45B-D61707A2CA15}"/>
              </a:ext>
            </a:extLst>
          </p:cNvPr>
          <p:cNvSpPr txBox="1"/>
          <p:nvPr/>
        </p:nvSpPr>
        <p:spPr>
          <a:xfrm>
            <a:off x="1942301" y="5425683"/>
            <a:ext cx="57912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Every polygon has at least two ears!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FB6380-214B-4015-8383-91D7B80B11B4}"/>
              </a:ext>
            </a:extLst>
          </p:cNvPr>
          <p:cNvSpPr txBox="1"/>
          <p:nvPr/>
        </p:nvSpPr>
        <p:spPr>
          <a:xfrm>
            <a:off x="990600" y="6068869"/>
            <a:ext cx="702718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Find an ear, fix a diagonal, chop the ear and iterate</a:t>
            </a:r>
          </a:p>
        </p:txBody>
      </p:sp>
    </p:spTree>
    <p:extLst>
      <p:ext uri="{BB962C8B-B14F-4D97-AF65-F5344CB8AC3E}">
        <p14:creationId xmlns:p14="http://schemas.microsoft.com/office/powerpoint/2010/main" val="4085111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9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>
            <a:extLst>
              <a:ext uri="{FF2B5EF4-FFF2-40B4-BE49-F238E27FC236}">
                <a16:creationId xmlns:a16="http://schemas.microsoft.com/office/drawing/2014/main" id="{706C4A51-9A69-4DA9-AEF1-986DE7105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3600" b="0" dirty="0">
                <a:solidFill>
                  <a:srgbClr val="3333FF"/>
                </a:solidFill>
              </a:rPr>
              <a:t>Triangulating a polygon: Improvements</a:t>
            </a:r>
          </a:p>
        </p:txBody>
      </p:sp>
      <p:sp>
        <p:nvSpPr>
          <p:cNvPr id="3078" name="Rectangle 3">
            <a:extLst>
              <a:ext uri="{FF2B5EF4-FFF2-40B4-BE49-F238E27FC236}">
                <a16:creationId xmlns:a16="http://schemas.microsoft.com/office/drawing/2014/main" id="{673D0A73-C2A6-4FF5-83A3-D1D6CC36D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915400" cy="4075113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Simple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baseline="300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 time algorithm based on Meister’s two-ear theorem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endParaRPr lang="en-US" altLang="en-US" sz="1000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buClr>
                <a:schemeClr val="tx1"/>
              </a:buClr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Long-standing open problem: can it be done in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 time?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endParaRPr lang="en-US" altLang="en-US" sz="800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buClr>
                <a:schemeClr val="tx1"/>
              </a:buClr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[Chazelle 1991] proposed an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 time algorithm, very intricate and impractical to implement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endParaRPr lang="en-US" altLang="en-US" sz="1000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buClr>
                <a:schemeClr val="tx1"/>
              </a:buClr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A more practical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log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 time algorithm  needs two steps:</a:t>
            </a:r>
          </a:p>
          <a:p>
            <a:pPr marL="914400" lvl="1" indent="-457200" eaLnBrk="1" hangingPunct="1">
              <a:buClr>
                <a:schemeClr val="tx1"/>
              </a:buClr>
              <a:buFont typeface="Times New Roman" panose="02020603050405020304" pitchFamily="18" charset="0"/>
              <a:buAutoNum type="arabicPeriod"/>
            </a:pPr>
            <a:r>
              <a:rPr lang="en-US" altLang="en-US" sz="2300" dirty="0">
                <a:cs typeface="Times New Roman" panose="02020603050405020304" pitchFamily="18" charset="0"/>
                <a:sym typeface="Symbol" panose="05050102010706020507" pitchFamily="18" charset="2"/>
              </a:rPr>
              <a:t>Partition the polygon into </a:t>
            </a:r>
            <a:r>
              <a:rPr lang="en-US" altLang="en-US" sz="2300" i="1" dirty="0">
                <a:cs typeface="Times New Roman" panose="02020603050405020304" pitchFamily="18" charset="0"/>
                <a:sym typeface="Symbol" panose="05050102010706020507" pitchFamily="18" charset="2"/>
              </a:rPr>
              <a:t>monotone</a:t>
            </a:r>
            <a:r>
              <a:rPr lang="en-US" altLang="en-US" sz="2300" dirty="0">
                <a:cs typeface="Times New Roman" panose="02020603050405020304" pitchFamily="18" charset="0"/>
                <a:sym typeface="Symbol" panose="05050102010706020507" pitchFamily="18" charset="2"/>
              </a:rPr>
              <a:t> polygons in </a:t>
            </a:r>
            <a:r>
              <a:rPr lang="en-US" altLang="en-US" sz="23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3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3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altLang="en-US" sz="23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lang="en-US" altLang="en-US" sz="23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n</a:t>
            </a:r>
            <a:r>
              <a:rPr lang="en-US" altLang="en-US" sz="23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en-US" sz="2300" dirty="0">
                <a:cs typeface="Times New Roman" panose="02020603050405020304" pitchFamily="18" charset="0"/>
                <a:sym typeface="Symbol" panose="05050102010706020507" pitchFamily="18" charset="2"/>
              </a:rPr>
              <a:t> time</a:t>
            </a:r>
          </a:p>
          <a:p>
            <a:pPr marL="914400" lvl="1" indent="-457200" eaLnBrk="1" hangingPunct="1">
              <a:buClr>
                <a:schemeClr val="tx1"/>
              </a:buClr>
              <a:buFont typeface="Times New Roman" panose="02020603050405020304" pitchFamily="18" charset="0"/>
              <a:buAutoNum type="arabicPeriod"/>
            </a:pPr>
            <a:r>
              <a:rPr lang="en-US" altLang="en-US" sz="2300" dirty="0">
                <a:cs typeface="Times New Roman" panose="02020603050405020304" pitchFamily="18" charset="0"/>
                <a:sym typeface="Symbol" panose="05050102010706020507" pitchFamily="18" charset="2"/>
              </a:rPr>
              <a:t>Triangulate each monotone polygon in </a:t>
            </a:r>
            <a:r>
              <a:rPr lang="en-US" altLang="en-US" sz="23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3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3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3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en-US" sz="2300" dirty="0">
                <a:cs typeface="Times New Roman" panose="02020603050405020304" pitchFamily="18" charset="0"/>
                <a:sym typeface="Symbol" panose="05050102010706020507" pitchFamily="18" charset="2"/>
              </a:rPr>
              <a:t> time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              total time complexity: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n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en-US" sz="2400" dirty="0"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355548-0856-48EB-9A46-0E7DAD9981B5}"/>
              </a:ext>
            </a:extLst>
          </p:cNvPr>
          <p:cNvSpPr/>
          <p:nvPr/>
        </p:nvSpPr>
        <p:spPr bwMode="auto">
          <a:xfrm>
            <a:off x="152400" y="3505200"/>
            <a:ext cx="8686800" cy="22098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AFA0A-0AB4-4F5F-A13D-49BFADBAE609}"/>
              </a:ext>
            </a:extLst>
          </p:cNvPr>
          <p:cNvSpPr txBox="1"/>
          <p:nvPr/>
        </p:nvSpPr>
        <p:spPr>
          <a:xfrm>
            <a:off x="3429000" y="6019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Today’s agenda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CD00D857-5169-44D8-8E4E-9DA4176249CA}"/>
              </a:ext>
            </a:extLst>
          </p:cNvPr>
          <p:cNvCxnSpPr>
            <a:cxnSpLocks/>
          </p:cNvCxnSpPr>
          <p:nvPr/>
        </p:nvCxnSpPr>
        <p:spPr bwMode="auto">
          <a:xfrm flipV="1">
            <a:off x="5867400" y="4419600"/>
            <a:ext cx="2286000" cy="186181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4117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487-C500-42BB-A5EF-C256A5E1E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7543800" cy="1143000"/>
          </a:xfrm>
        </p:spPr>
        <p:txBody>
          <a:bodyPr/>
          <a:lstStyle/>
          <a:p>
            <a:r>
              <a:rPr lang="en-IN" sz="3600" b="0" dirty="0"/>
              <a:t>Monotone Curves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F6003E-9F4E-4F1F-82F7-1CAE312F9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64" y="1828800"/>
            <a:ext cx="6459224" cy="4298320"/>
          </a:xfrm>
        </p:spPr>
      </p:pic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FA235D41-27A3-406F-8FE1-E896CFC5A5A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077200" y="3263465"/>
            <a:ext cx="0" cy="1295400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5">
            <a:extLst>
              <a:ext uri="{FF2B5EF4-FFF2-40B4-BE49-F238E27FC236}">
                <a16:creationId xmlns:a16="http://schemas.microsoft.com/office/drawing/2014/main" id="{AA0DCF88-CA43-4832-B4DD-F7D99DBC7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2673870"/>
            <a:ext cx="644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57373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>
            <a:extLst>
              <a:ext uri="{FF2B5EF4-FFF2-40B4-BE49-F238E27FC236}">
                <a16:creationId xmlns:a16="http://schemas.microsoft.com/office/drawing/2014/main" id="{1B906A7B-0FCA-4937-861A-F44687335D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467" y="67821"/>
            <a:ext cx="7543800" cy="686749"/>
          </a:xfrm>
        </p:spPr>
        <p:txBody>
          <a:bodyPr/>
          <a:lstStyle/>
          <a:p>
            <a:pPr eaLnBrk="1" hangingPunct="1"/>
            <a:r>
              <a:rPr lang="en-US" altLang="en-US" sz="3600" b="0" dirty="0"/>
              <a:t>Monotone Polygons</a:t>
            </a:r>
          </a:p>
        </p:txBody>
      </p:sp>
      <p:sp>
        <p:nvSpPr>
          <p:cNvPr id="4102" name="Rectangle 3">
            <a:extLst>
              <a:ext uri="{FF2B5EF4-FFF2-40B4-BE49-F238E27FC236}">
                <a16:creationId xmlns:a16="http://schemas.microsoft.com/office/drawing/2014/main" id="{988571B1-AFE7-4E3C-99A7-27C046481C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907296"/>
            <a:ext cx="8446132" cy="99146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tabLst>
                <a:tab pos="5943600" algn="l"/>
              </a:tabLst>
            </a:pPr>
            <a:r>
              <a:rPr lang="en-US" altLang="en-US" sz="2200" dirty="0"/>
              <a:t>Equivalently:</a:t>
            </a: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  <a:tabLst>
                <a:tab pos="5943600" algn="l"/>
              </a:tabLst>
            </a:pPr>
            <a:r>
              <a:rPr lang="en-US" altLang="en-US" sz="2200" dirty="0"/>
              <a:t>A simple polygon </a:t>
            </a:r>
            <a:r>
              <a:rPr lang="en-US" altLang="en-US" sz="2200" i="1" dirty="0">
                <a:solidFill>
                  <a:srgbClr val="3333FF"/>
                </a:solidFill>
              </a:rPr>
              <a:t>P</a:t>
            </a:r>
            <a:r>
              <a:rPr lang="en-US" altLang="en-US" sz="2200" dirty="0">
                <a:solidFill>
                  <a:srgbClr val="3333FF"/>
                </a:solidFill>
              </a:rPr>
              <a:t> </a:t>
            </a:r>
            <a:r>
              <a:rPr lang="en-US" altLang="en-US" sz="2200" dirty="0"/>
              <a:t>is called </a:t>
            </a:r>
            <a:r>
              <a:rPr lang="en-US" altLang="en-US" sz="2200" dirty="0">
                <a:solidFill>
                  <a:schemeClr val="accent2"/>
                </a:solidFill>
              </a:rPr>
              <a:t>monotone with respect to a line</a:t>
            </a:r>
            <a:r>
              <a:rPr lang="en-US" altLang="en-US" sz="2200" dirty="0"/>
              <a:t> </a:t>
            </a:r>
            <a:r>
              <a:rPr lang="en-US" altLang="en-US" sz="2200" i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en-US" altLang="en-US" sz="2200" dirty="0"/>
              <a:t> if for every line </a:t>
            </a:r>
            <a:r>
              <a:rPr lang="en-US" altLang="en-US" sz="2200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2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en-US" sz="2200" dirty="0"/>
              <a:t> perpendicular to </a:t>
            </a:r>
            <a:r>
              <a:rPr lang="en-US" altLang="en-US" sz="2200" i="1" dirty="0">
                <a:solidFill>
                  <a:srgbClr val="008380"/>
                </a:solidFill>
              </a:rPr>
              <a:t>l,</a:t>
            </a:r>
            <a:r>
              <a:rPr lang="en-US" altLang="en-US" sz="2200" dirty="0"/>
              <a:t> the intersection of </a:t>
            </a:r>
            <a:r>
              <a:rPr lang="en-US" altLang="en-US" sz="2200" i="1" dirty="0">
                <a:solidFill>
                  <a:srgbClr val="3333FF"/>
                </a:solidFill>
              </a:rPr>
              <a:t>P</a:t>
            </a:r>
            <a:r>
              <a:rPr lang="en-US" altLang="en-US" sz="2200" dirty="0"/>
              <a:t> with </a:t>
            </a:r>
            <a:r>
              <a:rPr lang="en-US" altLang="en-US" sz="2200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2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en-US" sz="2200" dirty="0"/>
              <a:t> is connected (i.e., </a:t>
            </a:r>
            <a:r>
              <a:rPr lang="en-US" altLang="en-US" sz="2200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2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en-US" sz="2200" dirty="0"/>
              <a:t> intersects with </a:t>
            </a:r>
            <a:r>
              <a:rPr lang="en-US" altLang="en-US" sz="2200" i="1" dirty="0"/>
              <a:t>P</a:t>
            </a:r>
            <a:r>
              <a:rPr lang="en-US" altLang="en-US" sz="2200" dirty="0"/>
              <a:t> exactly at zero or two points)</a:t>
            </a:r>
          </a:p>
        </p:txBody>
      </p:sp>
      <p:sp>
        <p:nvSpPr>
          <p:cNvPr id="4103" name="Freeform 4">
            <a:extLst>
              <a:ext uri="{FF2B5EF4-FFF2-40B4-BE49-F238E27FC236}">
                <a16:creationId xmlns:a16="http://schemas.microsoft.com/office/drawing/2014/main" id="{8147B6A1-9A5F-4710-93D4-C5BFF03D3070}"/>
              </a:ext>
            </a:extLst>
          </p:cNvPr>
          <p:cNvSpPr>
            <a:spLocks/>
          </p:cNvSpPr>
          <p:nvPr/>
        </p:nvSpPr>
        <p:spPr bwMode="auto">
          <a:xfrm>
            <a:off x="760412" y="3429000"/>
            <a:ext cx="4864100" cy="2659062"/>
          </a:xfrm>
          <a:custGeom>
            <a:avLst/>
            <a:gdLst>
              <a:gd name="T0" fmla="*/ 2147483647 w 3064"/>
              <a:gd name="T1" fmla="*/ 2147483647 h 1675"/>
              <a:gd name="T2" fmla="*/ 2147483647 w 3064"/>
              <a:gd name="T3" fmla="*/ 2147483647 h 1675"/>
              <a:gd name="T4" fmla="*/ 2147483647 w 3064"/>
              <a:gd name="T5" fmla="*/ 0 h 1675"/>
              <a:gd name="T6" fmla="*/ 2147483647 w 3064"/>
              <a:gd name="T7" fmla="*/ 2147483647 h 1675"/>
              <a:gd name="T8" fmla="*/ 2147483647 w 3064"/>
              <a:gd name="T9" fmla="*/ 2147483647 h 1675"/>
              <a:gd name="T10" fmla="*/ 2147483647 w 3064"/>
              <a:gd name="T11" fmla="*/ 2147483647 h 1675"/>
              <a:gd name="T12" fmla="*/ 2147483647 w 3064"/>
              <a:gd name="T13" fmla="*/ 2147483647 h 1675"/>
              <a:gd name="T14" fmla="*/ 2147483647 w 3064"/>
              <a:gd name="T15" fmla="*/ 2147483647 h 1675"/>
              <a:gd name="T16" fmla="*/ 2147483647 w 3064"/>
              <a:gd name="T17" fmla="*/ 2147483647 h 1675"/>
              <a:gd name="T18" fmla="*/ 2147483647 w 3064"/>
              <a:gd name="T19" fmla="*/ 2147483647 h 1675"/>
              <a:gd name="T20" fmla="*/ 2147483647 w 3064"/>
              <a:gd name="T21" fmla="*/ 2147483647 h 1675"/>
              <a:gd name="T22" fmla="*/ 2147483647 w 3064"/>
              <a:gd name="T23" fmla="*/ 2147483647 h 1675"/>
              <a:gd name="T24" fmla="*/ 2147483647 w 3064"/>
              <a:gd name="T25" fmla="*/ 2147483647 h 1675"/>
              <a:gd name="T26" fmla="*/ 2147483647 w 3064"/>
              <a:gd name="T27" fmla="*/ 2147483647 h 1675"/>
              <a:gd name="T28" fmla="*/ 2147483647 w 3064"/>
              <a:gd name="T29" fmla="*/ 2147483647 h 1675"/>
              <a:gd name="T30" fmla="*/ 2147483647 w 3064"/>
              <a:gd name="T31" fmla="*/ 2147483647 h 1675"/>
              <a:gd name="T32" fmla="*/ 2147483647 w 3064"/>
              <a:gd name="T33" fmla="*/ 2147483647 h 1675"/>
              <a:gd name="T34" fmla="*/ 2147483647 w 3064"/>
              <a:gd name="T35" fmla="*/ 2147483647 h 1675"/>
              <a:gd name="T36" fmla="*/ 2147483647 w 3064"/>
              <a:gd name="T37" fmla="*/ 2147483647 h 1675"/>
              <a:gd name="T38" fmla="*/ 2147483647 w 3064"/>
              <a:gd name="T39" fmla="*/ 2147483647 h 1675"/>
              <a:gd name="T40" fmla="*/ 2147483647 w 3064"/>
              <a:gd name="T41" fmla="*/ 2147483647 h 1675"/>
              <a:gd name="T42" fmla="*/ 2147483647 w 3064"/>
              <a:gd name="T43" fmla="*/ 2147483647 h 1675"/>
              <a:gd name="T44" fmla="*/ 2147483647 w 3064"/>
              <a:gd name="T45" fmla="*/ 2147483647 h 1675"/>
              <a:gd name="T46" fmla="*/ 2147483647 w 3064"/>
              <a:gd name="T47" fmla="*/ 2147483647 h 1675"/>
              <a:gd name="T48" fmla="*/ 2147483647 w 3064"/>
              <a:gd name="T49" fmla="*/ 2147483647 h 1675"/>
              <a:gd name="T50" fmla="*/ 2147483647 w 3064"/>
              <a:gd name="T51" fmla="*/ 2147483647 h 1675"/>
              <a:gd name="T52" fmla="*/ 2147483647 w 3064"/>
              <a:gd name="T53" fmla="*/ 2147483647 h 1675"/>
              <a:gd name="T54" fmla="*/ 2147483647 w 3064"/>
              <a:gd name="T55" fmla="*/ 2147483647 h 1675"/>
              <a:gd name="T56" fmla="*/ 2147483647 w 3064"/>
              <a:gd name="T57" fmla="*/ 2147483647 h 1675"/>
              <a:gd name="T58" fmla="*/ 2147483647 w 3064"/>
              <a:gd name="T59" fmla="*/ 2147483647 h 1675"/>
              <a:gd name="T60" fmla="*/ 2147483647 w 3064"/>
              <a:gd name="T61" fmla="*/ 2147483647 h 167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064"/>
              <a:gd name="T94" fmla="*/ 0 h 1675"/>
              <a:gd name="T95" fmla="*/ 3064 w 3064"/>
              <a:gd name="T96" fmla="*/ 1675 h 167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064" h="1675">
                <a:moveTo>
                  <a:pt x="1" y="811"/>
                </a:moveTo>
                <a:cubicBezTo>
                  <a:pt x="6" y="774"/>
                  <a:pt x="0" y="787"/>
                  <a:pt x="11" y="768"/>
                </a:cubicBezTo>
                <a:lnTo>
                  <a:pt x="155" y="0"/>
                </a:lnTo>
                <a:lnTo>
                  <a:pt x="332" y="782"/>
                </a:lnTo>
                <a:lnTo>
                  <a:pt x="625" y="235"/>
                </a:lnTo>
                <a:lnTo>
                  <a:pt x="1192" y="878"/>
                </a:lnTo>
                <a:lnTo>
                  <a:pt x="1235" y="552"/>
                </a:lnTo>
                <a:lnTo>
                  <a:pt x="1422" y="360"/>
                </a:lnTo>
                <a:lnTo>
                  <a:pt x="1547" y="62"/>
                </a:lnTo>
                <a:lnTo>
                  <a:pt x="1672" y="869"/>
                </a:lnTo>
                <a:lnTo>
                  <a:pt x="1902" y="432"/>
                </a:lnTo>
                <a:lnTo>
                  <a:pt x="2070" y="653"/>
                </a:lnTo>
                <a:lnTo>
                  <a:pt x="2444" y="278"/>
                </a:lnTo>
                <a:lnTo>
                  <a:pt x="3064" y="691"/>
                </a:lnTo>
                <a:lnTo>
                  <a:pt x="2996" y="1675"/>
                </a:lnTo>
                <a:lnTo>
                  <a:pt x="2617" y="1157"/>
                </a:lnTo>
                <a:lnTo>
                  <a:pt x="2526" y="854"/>
                </a:lnTo>
                <a:lnTo>
                  <a:pt x="2137" y="1017"/>
                </a:lnTo>
                <a:lnTo>
                  <a:pt x="2108" y="1536"/>
                </a:lnTo>
                <a:lnTo>
                  <a:pt x="1811" y="950"/>
                </a:lnTo>
                <a:lnTo>
                  <a:pt x="1345" y="1075"/>
                </a:lnTo>
                <a:lnTo>
                  <a:pt x="1321" y="1526"/>
                </a:lnTo>
                <a:lnTo>
                  <a:pt x="1105" y="1339"/>
                </a:lnTo>
                <a:lnTo>
                  <a:pt x="947" y="1430"/>
                </a:lnTo>
                <a:lnTo>
                  <a:pt x="740" y="1593"/>
                </a:lnTo>
                <a:lnTo>
                  <a:pt x="764" y="845"/>
                </a:lnTo>
                <a:lnTo>
                  <a:pt x="438" y="1589"/>
                </a:lnTo>
                <a:lnTo>
                  <a:pt x="409" y="1027"/>
                </a:lnTo>
                <a:lnTo>
                  <a:pt x="112" y="960"/>
                </a:lnTo>
                <a:lnTo>
                  <a:pt x="49" y="1569"/>
                </a:lnTo>
                <a:lnTo>
                  <a:pt x="1" y="811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4104" name="Line 5">
            <a:extLst>
              <a:ext uri="{FF2B5EF4-FFF2-40B4-BE49-F238E27FC236}">
                <a16:creationId xmlns:a16="http://schemas.microsoft.com/office/drawing/2014/main" id="{0D101BF4-AF5D-4150-860A-181546045A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6149975"/>
            <a:ext cx="6126162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4105" name="Line 6">
            <a:extLst>
              <a:ext uri="{FF2B5EF4-FFF2-40B4-BE49-F238E27FC236}">
                <a16:creationId xmlns:a16="http://schemas.microsoft.com/office/drawing/2014/main" id="{22FE92CB-E0C8-402D-B260-995FE2AC2D14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849924" y="4828381"/>
            <a:ext cx="2986088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4106" name="Text Box 7">
            <a:extLst>
              <a:ext uri="{FF2B5EF4-FFF2-40B4-BE49-F238E27FC236}">
                <a16:creationId xmlns:a16="http://schemas.microsoft.com/office/drawing/2014/main" id="{FD95139F-A3C3-46B1-84CA-8B8FEBE09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0082" y="3402338"/>
            <a:ext cx="700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07" name="Text Box 8">
            <a:extLst>
              <a:ext uri="{FF2B5EF4-FFF2-40B4-BE49-F238E27FC236}">
                <a16:creationId xmlns:a16="http://schemas.microsoft.com/office/drawing/2014/main" id="{2DE42F7B-88E2-4238-99CE-12730121E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7" y="5924550"/>
            <a:ext cx="700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l</a:t>
            </a:r>
          </a:p>
        </p:txBody>
      </p:sp>
      <p:sp>
        <p:nvSpPr>
          <p:cNvPr id="4108" name="Text Box 9">
            <a:extLst>
              <a:ext uri="{FF2B5EF4-FFF2-40B4-BE49-F238E27FC236}">
                <a16:creationId xmlns:a16="http://schemas.microsoft.com/office/drawing/2014/main" id="{E6705225-A1A5-4C74-8593-04E8BB240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2744" y="4711570"/>
            <a:ext cx="1636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  <a:t>monotone</a:t>
            </a:r>
            <a:b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</a:b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  <a:t>w.r.t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3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l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34" charset="0"/>
            </a:endParaRPr>
          </a:p>
        </p:txBody>
      </p:sp>
      <p:cxnSp>
        <p:nvCxnSpPr>
          <p:cNvPr id="13" name="Straight Connector 10">
            <a:extLst>
              <a:ext uri="{FF2B5EF4-FFF2-40B4-BE49-F238E27FC236}">
                <a16:creationId xmlns:a16="http://schemas.microsoft.com/office/drawing/2014/main" id="{0BFDFE2C-3F04-4F3F-AA89-D92A754D0A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42968" y="4166948"/>
            <a:ext cx="0" cy="793989"/>
          </a:xfrm>
          <a:prstGeom prst="line">
            <a:avLst/>
          </a:prstGeom>
          <a:noFill/>
          <a:ln w="76200" algn="ctr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A1AD61-6484-4DEB-B801-9E9CACEE8A3C}"/>
              </a:ext>
            </a:extLst>
          </p:cNvPr>
          <p:cNvSpPr txBox="1"/>
          <p:nvPr/>
        </p:nvSpPr>
        <p:spPr>
          <a:xfrm>
            <a:off x="-8167" y="6446982"/>
            <a:ext cx="2514599" cy="369332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Courtesy: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Carola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Wenk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511CF-ED36-440E-9218-A65783408458}"/>
              </a:ext>
            </a:extLst>
          </p:cNvPr>
          <p:cNvSpPr txBox="1"/>
          <p:nvPr/>
        </p:nvSpPr>
        <p:spPr>
          <a:xfrm>
            <a:off x="230525" y="743644"/>
            <a:ext cx="8224886" cy="1200329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Two monotone chains between </a:t>
            </a:r>
            <a:r>
              <a:rPr lang="en-IN" sz="2400" dirty="0">
                <a:solidFill>
                  <a:srgbClr val="FFFFFF"/>
                </a:solidFill>
              </a:rPr>
              <a:t>two extremal points along </a:t>
            </a:r>
            <a:r>
              <a:rPr lang="en-IN" sz="2400" i="1" dirty="0">
                <a:solidFill>
                  <a:srgbClr val="FFFFFF"/>
                </a:solidFill>
              </a:rPr>
              <a:t>l;</a:t>
            </a: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i="1" dirty="0">
                <a:solidFill>
                  <a:schemeClr val="bg1"/>
                </a:solidFill>
              </a:rPr>
              <a:t>l</a:t>
            </a:r>
            <a:r>
              <a:rPr lang="en-IN" sz="2400" dirty="0">
                <a:solidFill>
                  <a:schemeClr val="bg1"/>
                </a:solidFill>
              </a:rPr>
              <a:t>-coordinates are </a:t>
            </a:r>
            <a:r>
              <a:rPr lang="en-IN" sz="2400" i="1" dirty="0">
                <a:solidFill>
                  <a:schemeClr val="bg1"/>
                </a:solidFill>
              </a:rPr>
              <a:t>non-decreasing</a:t>
            </a:r>
            <a:r>
              <a:rPr lang="en-IN" sz="2400" dirty="0">
                <a:solidFill>
                  <a:schemeClr val="bg1"/>
                </a:solidFill>
              </a:rPr>
              <a:t> when you travel along the chains of </a:t>
            </a:r>
            <a:r>
              <a:rPr lang="en-IN" sz="2400" i="1" dirty="0">
                <a:solidFill>
                  <a:schemeClr val="bg1"/>
                </a:solidFill>
              </a:rPr>
              <a:t>P</a:t>
            </a:r>
            <a:r>
              <a:rPr lang="en-IN" sz="2400" dirty="0">
                <a:solidFill>
                  <a:schemeClr val="bg1"/>
                </a:solidFill>
              </a:rPr>
              <a:t> in the direction of </a:t>
            </a:r>
            <a:r>
              <a:rPr lang="en-IN" sz="2400" i="1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C36E49-125D-4789-AB70-A248A6C76C24}"/>
              </a:ext>
            </a:extLst>
          </p:cNvPr>
          <p:cNvCxnSpPr/>
          <p:nvPr/>
        </p:nvCxnSpPr>
        <p:spPr bwMode="auto">
          <a:xfrm>
            <a:off x="5624512" y="6147117"/>
            <a:ext cx="68183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87D078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2390098-FFFC-4FA4-B1E5-04323A92F5CE}"/>
              </a:ext>
            </a:extLst>
          </p:cNvPr>
          <p:cNvSpPr/>
          <p:nvPr/>
        </p:nvSpPr>
        <p:spPr bwMode="auto">
          <a:xfrm>
            <a:off x="5533231" y="4480358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D606A1-E001-4781-A8C5-F304348256B9}"/>
              </a:ext>
            </a:extLst>
          </p:cNvPr>
          <p:cNvSpPr/>
          <p:nvPr/>
        </p:nvSpPr>
        <p:spPr bwMode="auto">
          <a:xfrm>
            <a:off x="684212" y="4606131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846033-7A5F-44C1-92A3-51B3410C680F}"/>
              </a:ext>
            </a:extLst>
          </p:cNvPr>
          <p:cNvSpPr txBox="1"/>
          <p:nvPr/>
        </p:nvSpPr>
        <p:spPr>
          <a:xfrm>
            <a:off x="4866885" y="3548796"/>
            <a:ext cx="2436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  <a:t>Not monotone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  <a:t>w.r.t </a:t>
            </a:r>
            <a:r>
              <a:rPr lang="en-US" altLang="en-US" sz="1800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18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4" grpId="0" animBg="1"/>
      <p:bldP spid="4105" grpId="0" animBg="1"/>
      <p:bldP spid="4106" grpId="0"/>
      <p:bldP spid="4107" grpId="0"/>
      <p:bldP spid="4108" grpId="0"/>
      <p:bldP spid="14" grpId="0" animBg="1"/>
      <p:bldP spid="16" grpId="0" animBg="1"/>
      <p:bldP spid="17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>
            <a:extLst>
              <a:ext uri="{FF2B5EF4-FFF2-40B4-BE49-F238E27FC236}">
                <a16:creationId xmlns:a16="http://schemas.microsoft.com/office/drawing/2014/main" id="{BAD871C3-42F6-49AC-AF00-DF3DFDE1B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46225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b="0" dirty="0"/>
              <a:t>Monotone Polygons</a:t>
            </a:r>
          </a:p>
        </p:txBody>
      </p:sp>
      <p:sp>
        <p:nvSpPr>
          <p:cNvPr id="5127" name="Freeform 4">
            <a:extLst>
              <a:ext uri="{FF2B5EF4-FFF2-40B4-BE49-F238E27FC236}">
                <a16:creationId xmlns:a16="http://schemas.microsoft.com/office/drawing/2014/main" id="{B3F44967-9AFD-44FB-A25B-31637BF227B9}"/>
              </a:ext>
            </a:extLst>
          </p:cNvPr>
          <p:cNvSpPr>
            <a:spLocks/>
          </p:cNvSpPr>
          <p:nvPr/>
        </p:nvSpPr>
        <p:spPr bwMode="auto">
          <a:xfrm>
            <a:off x="1941512" y="3479608"/>
            <a:ext cx="5008563" cy="2659062"/>
          </a:xfrm>
          <a:custGeom>
            <a:avLst/>
            <a:gdLst>
              <a:gd name="T0" fmla="*/ 2147483647 w 3155"/>
              <a:gd name="T1" fmla="*/ 2147483647 h 1675"/>
              <a:gd name="T2" fmla="*/ 2147483647 w 3155"/>
              <a:gd name="T3" fmla="*/ 2147483647 h 1675"/>
              <a:gd name="T4" fmla="*/ 2147483647 w 3155"/>
              <a:gd name="T5" fmla="*/ 0 h 1675"/>
              <a:gd name="T6" fmla="*/ 2147483647 w 3155"/>
              <a:gd name="T7" fmla="*/ 2147483647 h 1675"/>
              <a:gd name="T8" fmla="*/ 2147483647 w 3155"/>
              <a:gd name="T9" fmla="*/ 2147483647 h 1675"/>
              <a:gd name="T10" fmla="*/ 2147483647 w 3155"/>
              <a:gd name="T11" fmla="*/ 2147483647 h 1675"/>
              <a:gd name="T12" fmla="*/ 2147483647 w 3155"/>
              <a:gd name="T13" fmla="*/ 2147483647 h 1675"/>
              <a:gd name="T14" fmla="*/ 2147483647 w 3155"/>
              <a:gd name="T15" fmla="*/ 2147483647 h 1675"/>
              <a:gd name="T16" fmla="*/ 2147483647 w 3155"/>
              <a:gd name="T17" fmla="*/ 2147483647 h 1675"/>
              <a:gd name="T18" fmla="*/ 2147483647 w 3155"/>
              <a:gd name="T19" fmla="*/ 2147483647 h 1675"/>
              <a:gd name="T20" fmla="*/ 2147483647 w 3155"/>
              <a:gd name="T21" fmla="*/ 2147483647 h 1675"/>
              <a:gd name="T22" fmla="*/ 2147483647 w 3155"/>
              <a:gd name="T23" fmla="*/ 2147483647 h 1675"/>
              <a:gd name="T24" fmla="*/ 2147483647 w 3155"/>
              <a:gd name="T25" fmla="*/ 2147483647 h 1675"/>
              <a:gd name="T26" fmla="*/ 2147483647 w 3155"/>
              <a:gd name="T27" fmla="*/ 2147483647 h 1675"/>
              <a:gd name="T28" fmla="*/ 2147483647 w 3155"/>
              <a:gd name="T29" fmla="*/ 2147483647 h 1675"/>
              <a:gd name="T30" fmla="*/ 2147483647 w 3155"/>
              <a:gd name="T31" fmla="*/ 2147483647 h 1675"/>
              <a:gd name="T32" fmla="*/ 2147483647 w 3155"/>
              <a:gd name="T33" fmla="*/ 2147483647 h 1675"/>
              <a:gd name="T34" fmla="*/ 2147483647 w 3155"/>
              <a:gd name="T35" fmla="*/ 2147483647 h 1675"/>
              <a:gd name="T36" fmla="*/ 2147483647 w 3155"/>
              <a:gd name="T37" fmla="*/ 2147483647 h 1675"/>
              <a:gd name="T38" fmla="*/ 2147483647 w 3155"/>
              <a:gd name="T39" fmla="*/ 2147483647 h 1675"/>
              <a:gd name="T40" fmla="*/ 2147483647 w 3155"/>
              <a:gd name="T41" fmla="*/ 2147483647 h 1675"/>
              <a:gd name="T42" fmla="*/ 2147483647 w 3155"/>
              <a:gd name="T43" fmla="*/ 2147483647 h 1675"/>
              <a:gd name="T44" fmla="*/ 2147483647 w 3155"/>
              <a:gd name="T45" fmla="*/ 2147483647 h 1675"/>
              <a:gd name="T46" fmla="*/ 2147483647 w 3155"/>
              <a:gd name="T47" fmla="*/ 2147483647 h 1675"/>
              <a:gd name="T48" fmla="*/ 2147483647 w 3155"/>
              <a:gd name="T49" fmla="*/ 2147483647 h 1675"/>
              <a:gd name="T50" fmla="*/ 2147483647 w 3155"/>
              <a:gd name="T51" fmla="*/ 2147483647 h 1675"/>
              <a:gd name="T52" fmla="*/ 2147483647 w 3155"/>
              <a:gd name="T53" fmla="*/ 2147483647 h 1675"/>
              <a:gd name="T54" fmla="*/ 2147483647 w 3155"/>
              <a:gd name="T55" fmla="*/ 2147483647 h 1675"/>
              <a:gd name="T56" fmla="*/ 2147483647 w 3155"/>
              <a:gd name="T57" fmla="*/ 2147483647 h 1675"/>
              <a:gd name="T58" fmla="*/ 2147483647 w 3155"/>
              <a:gd name="T59" fmla="*/ 2147483647 h 1675"/>
              <a:gd name="T60" fmla="*/ 2147483647 w 3155"/>
              <a:gd name="T61" fmla="*/ 2147483647 h 1675"/>
              <a:gd name="T62" fmla="*/ 2147483647 w 3155"/>
              <a:gd name="T63" fmla="*/ 2147483647 h 1675"/>
              <a:gd name="T64" fmla="*/ 2147483647 w 3155"/>
              <a:gd name="T65" fmla="*/ 2147483647 h 1675"/>
              <a:gd name="T66" fmla="*/ 2147483647 w 3155"/>
              <a:gd name="T67" fmla="*/ 2147483647 h 167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3155"/>
              <a:gd name="T103" fmla="*/ 0 h 1675"/>
              <a:gd name="T104" fmla="*/ 3155 w 3155"/>
              <a:gd name="T105" fmla="*/ 1675 h 1675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3155" h="1675">
                <a:moveTo>
                  <a:pt x="1" y="811"/>
                </a:moveTo>
                <a:cubicBezTo>
                  <a:pt x="6" y="774"/>
                  <a:pt x="0" y="787"/>
                  <a:pt x="11" y="768"/>
                </a:cubicBezTo>
                <a:lnTo>
                  <a:pt x="155" y="0"/>
                </a:lnTo>
                <a:lnTo>
                  <a:pt x="332" y="782"/>
                </a:lnTo>
                <a:lnTo>
                  <a:pt x="625" y="235"/>
                </a:lnTo>
                <a:lnTo>
                  <a:pt x="1192" y="878"/>
                </a:lnTo>
                <a:lnTo>
                  <a:pt x="1235" y="552"/>
                </a:lnTo>
                <a:lnTo>
                  <a:pt x="1422" y="360"/>
                </a:lnTo>
                <a:lnTo>
                  <a:pt x="1547" y="62"/>
                </a:lnTo>
                <a:lnTo>
                  <a:pt x="1672" y="869"/>
                </a:lnTo>
                <a:lnTo>
                  <a:pt x="1902" y="432"/>
                </a:lnTo>
                <a:lnTo>
                  <a:pt x="2070" y="653"/>
                </a:lnTo>
                <a:lnTo>
                  <a:pt x="2444" y="278"/>
                </a:lnTo>
                <a:lnTo>
                  <a:pt x="3068" y="432"/>
                </a:lnTo>
                <a:lnTo>
                  <a:pt x="2756" y="883"/>
                </a:lnTo>
                <a:lnTo>
                  <a:pt x="1921" y="850"/>
                </a:lnTo>
                <a:lnTo>
                  <a:pt x="3155" y="1162"/>
                </a:lnTo>
                <a:lnTo>
                  <a:pt x="2996" y="1675"/>
                </a:lnTo>
                <a:lnTo>
                  <a:pt x="2617" y="1157"/>
                </a:lnTo>
                <a:lnTo>
                  <a:pt x="2507" y="1344"/>
                </a:lnTo>
                <a:lnTo>
                  <a:pt x="2137" y="1017"/>
                </a:lnTo>
                <a:lnTo>
                  <a:pt x="2108" y="1536"/>
                </a:lnTo>
                <a:lnTo>
                  <a:pt x="1811" y="950"/>
                </a:lnTo>
                <a:lnTo>
                  <a:pt x="1345" y="1075"/>
                </a:lnTo>
                <a:lnTo>
                  <a:pt x="1321" y="1526"/>
                </a:lnTo>
                <a:lnTo>
                  <a:pt x="1105" y="1339"/>
                </a:lnTo>
                <a:lnTo>
                  <a:pt x="947" y="1430"/>
                </a:lnTo>
                <a:lnTo>
                  <a:pt x="740" y="1593"/>
                </a:lnTo>
                <a:lnTo>
                  <a:pt x="764" y="845"/>
                </a:lnTo>
                <a:lnTo>
                  <a:pt x="438" y="1589"/>
                </a:lnTo>
                <a:lnTo>
                  <a:pt x="409" y="1027"/>
                </a:lnTo>
                <a:lnTo>
                  <a:pt x="112" y="960"/>
                </a:lnTo>
                <a:lnTo>
                  <a:pt x="49" y="1569"/>
                </a:lnTo>
                <a:lnTo>
                  <a:pt x="1" y="811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5128" name="Line 5">
            <a:extLst>
              <a:ext uri="{FF2B5EF4-FFF2-40B4-BE49-F238E27FC236}">
                <a16:creationId xmlns:a16="http://schemas.microsoft.com/office/drawing/2014/main" id="{8B8CA13E-E58A-49D7-A202-3FDD0A9F7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1763" y="6218238"/>
            <a:ext cx="6126162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5129" name="Line 6">
            <a:extLst>
              <a:ext uri="{FF2B5EF4-FFF2-40B4-BE49-F238E27FC236}">
                <a16:creationId xmlns:a16="http://schemas.microsoft.com/office/drawing/2014/main" id="{118ACE9D-9CAA-42ED-AF6B-425CAFCE0A1D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4093369" y="4915694"/>
            <a:ext cx="2986088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5130" name="Text Box 7">
            <a:extLst>
              <a:ext uri="{FF2B5EF4-FFF2-40B4-BE49-F238E27FC236}">
                <a16:creationId xmlns:a16="http://schemas.microsoft.com/office/drawing/2014/main" id="{4F5B3782-3ACC-4F6D-AEEB-F98E5F2BE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6538" y="3079750"/>
            <a:ext cx="700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131" name="Text Box 8">
            <a:extLst>
              <a:ext uri="{FF2B5EF4-FFF2-40B4-BE49-F238E27FC236}">
                <a16:creationId xmlns:a16="http://schemas.microsoft.com/office/drawing/2014/main" id="{8474F1CC-DE32-4ECF-8328-687AD2884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444" y="6011863"/>
            <a:ext cx="700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l</a:t>
            </a:r>
          </a:p>
        </p:txBody>
      </p:sp>
      <p:sp>
        <p:nvSpPr>
          <p:cNvPr id="5132" name="Text Box 9">
            <a:extLst>
              <a:ext uri="{FF2B5EF4-FFF2-40B4-BE49-F238E27FC236}">
                <a16:creationId xmlns:a16="http://schemas.microsoft.com/office/drawing/2014/main" id="{7DAE9616-6C55-48E6-8260-C5D870A34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1907" y="2919031"/>
            <a:ext cx="24590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  <a:t>(NOT monotone w.r.t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  <a:t>)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4FD87E7A-F7B7-402F-AC4D-E9CD843DEA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86413" y="4191000"/>
            <a:ext cx="0" cy="651986"/>
          </a:xfrm>
          <a:prstGeom prst="line">
            <a:avLst/>
          </a:prstGeom>
          <a:noFill/>
          <a:ln w="76200" algn="ctr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D63A6681-0B82-406A-B12F-CC5023AD6F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86413" y="4955064"/>
            <a:ext cx="0" cy="378936"/>
          </a:xfrm>
          <a:prstGeom prst="line">
            <a:avLst/>
          </a:prstGeom>
          <a:noFill/>
          <a:ln w="76200" algn="ctr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12059E-2695-47CD-8762-CFB0273C3D16}"/>
              </a:ext>
            </a:extLst>
          </p:cNvPr>
          <p:cNvSpPr txBox="1"/>
          <p:nvPr/>
        </p:nvSpPr>
        <p:spPr>
          <a:xfrm>
            <a:off x="493715" y="1319471"/>
            <a:ext cx="8193085" cy="923330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Two monotone chains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i="1" dirty="0">
                <a:solidFill>
                  <a:schemeClr val="bg1"/>
                </a:solidFill>
              </a:rPr>
              <a:t>l</a:t>
            </a:r>
            <a:r>
              <a:rPr lang="en-IN" dirty="0">
                <a:solidFill>
                  <a:schemeClr val="bg1"/>
                </a:solidFill>
              </a:rPr>
              <a:t>-coordinates are </a:t>
            </a:r>
            <a:r>
              <a:rPr lang="en-IN" i="1" dirty="0">
                <a:solidFill>
                  <a:schemeClr val="bg1"/>
                </a:solidFill>
              </a:rPr>
              <a:t>non-decreasing</a:t>
            </a:r>
            <a:r>
              <a:rPr lang="en-IN" dirty="0">
                <a:solidFill>
                  <a:schemeClr val="bg1"/>
                </a:solidFill>
              </a:rPr>
              <a:t> when you travel along the chains of </a:t>
            </a:r>
            <a:r>
              <a:rPr lang="en-IN" i="1" dirty="0">
                <a:solidFill>
                  <a:schemeClr val="bg1"/>
                </a:solidFill>
              </a:rPr>
              <a:t>P</a:t>
            </a:r>
            <a:r>
              <a:rPr lang="en-IN" dirty="0">
                <a:solidFill>
                  <a:schemeClr val="bg1"/>
                </a:solidFill>
              </a:rPr>
              <a:t> in the direction of </a:t>
            </a:r>
            <a:r>
              <a:rPr lang="en-IN" i="1" dirty="0">
                <a:solidFill>
                  <a:schemeClr val="bg1"/>
                </a:solidFill>
              </a:rPr>
              <a:t>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F2AE3C-97B5-40FC-BEA3-9A4FB03EDC00}"/>
              </a:ext>
            </a:extLst>
          </p:cNvPr>
          <p:cNvCxnSpPr/>
          <p:nvPr/>
        </p:nvCxnSpPr>
        <p:spPr bwMode="auto">
          <a:xfrm>
            <a:off x="6950613" y="6210300"/>
            <a:ext cx="68183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87D078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4BB9B43-ACD1-421F-BCB9-AA601EDA7675}"/>
              </a:ext>
            </a:extLst>
          </p:cNvPr>
          <p:cNvSpPr/>
          <p:nvPr/>
        </p:nvSpPr>
        <p:spPr bwMode="auto">
          <a:xfrm>
            <a:off x="6873875" y="5237736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AD6EA3-8CF6-41C5-9815-7138085B76E2}"/>
              </a:ext>
            </a:extLst>
          </p:cNvPr>
          <p:cNvSpPr/>
          <p:nvPr/>
        </p:nvSpPr>
        <p:spPr bwMode="auto">
          <a:xfrm>
            <a:off x="1865312" y="4644365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57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2" grpId="0"/>
      <p:bldP spid="17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>
            <a:extLst>
              <a:ext uri="{FF2B5EF4-FFF2-40B4-BE49-F238E27FC236}">
                <a16:creationId xmlns:a16="http://schemas.microsoft.com/office/drawing/2014/main" id="{89369233-A6D6-4A5B-B611-8D9C0EAE80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0419" y="370841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b="0" dirty="0"/>
              <a:t>Monotone Polygons</a:t>
            </a:r>
          </a:p>
        </p:txBody>
      </p:sp>
      <p:sp>
        <p:nvSpPr>
          <p:cNvPr id="6151" name="Text Box 8">
            <a:extLst>
              <a:ext uri="{FF2B5EF4-FFF2-40B4-BE49-F238E27FC236}">
                <a16:creationId xmlns:a16="http://schemas.microsoft.com/office/drawing/2014/main" id="{6A6C1508-1738-4BB8-83C3-6E1BE2A9B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88" y="2148894"/>
            <a:ext cx="700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l</a:t>
            </a:r>
          </a:p>
        </p:txBody>
      </p:sp>
      <p:sp>
        <p:nvSpPr>
          <p:cNvPr id="6152" name="Text Box 9">
            <a:extLst>
              <a:ext uri="{FF2B5EF4-FFF2-40B4-BE49-F238E27FC236}">
                <a16:creationId xmlns:a16="http://schemas.microsoft.com/office/drawing/2014/main" id="{09CA6CFC-9D38-4BDF-9E50-4F4C07C85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0373" y="4930545"/>
            <a:ext cx="30083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  <a:t>NOT monotone w.r.t any line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l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34" charset="0"/>
            </a:endParaRPr>
          </a:p>
        </p:txBody>
      </p:sp>
      <p:sp>
        <p:nvSpPr>
          <p:cNvPr id="6153" name="Freeform 11">
            <a:extLst>
              <a:ext uri="{FF2B5EF4-FFF2-40B4-BE49-F238E27FC236}">
                <a16:creationId xmlns:a16="http://schemas.microsoft.com/office/drawing/2014/main" id="{F0130EC4-D1DD-4E56-A464-79EB18BB17D5}"/>
              </a:ext>
            </a:extLst>
          </p:cNvPr>
          <p:cNvSpPr>
            <a:spLocks/>
          </p:cNvSpPr>
          <p:nvPr/>
        </p:nvSpPr>
        <p:spPr bwMode="auto">
          <a:xfrm>
            <a:off x="5948546" y="2810123"/>
            <a:ext cx="2490787" cy="1638300"/>
          </a:xfrm>
          <a:custGeom>
            <a:avLst/>
            <a:gdLst>
              <a:gd name="T0" fmla="*/ 2147483647 w 1569"/>
              <a:gd name="T1" fmla="*/ 2147483647 h 1032"/>
              <a:gd name="T2" fmla="*/ 2147483647 w 1569"/>
              <a:gd name="T3" fmla="*/ 2147483647 h 1032"/>
              <a:gd name="T4" fmla="*/ 2147483647 w 1569"/>
              <a:gd name="T5" fmla="*/ 2147483647 h 1032"/>
              <a:gd name="T6" fmla="*/ 2147483647 w 1569"/>
              <a:gd name="T7" fmla="*/ 2147483647 h 1032"/>
              <a:gd name="T8" fmla="*/ 2147483647 w 1569"/>
              <a:gd name="T9" fmla="*/ 2147483647 h 1032"/>
              <a:gd name="T10" fmla="*/ 2147483647 w 1569"/>
              <a:gd name="T11" fmla="*/ 2147483647 h 1032"/>
              <a:gd name="T12" fmla="*/ 2147483647 w 1569"/>
              <a:gd name="T13" fmla="*/ 2147483647 h 1032"/>
              <a:gd name="T14" fmla="*/ 2147483647 w 1569"/>
              <a:gd name="T15" fmla="*/ 2147483647 h 1032"/>
              <a:gd name="T16" fmla="*/ 2147483647 w 1569"/>
              <a:gd name="T17" fmla="*/ 2147483647 h 1032"/>
              <a:gd name="T18" fmla="*/ 2147483647 w 1569"/>
              <a:gd name="T19" fmla="*/ 2147483647 h 1032"/>
              <a:gd name="T20" fmla="*/ 2147483647 w 1569"/>
              <a:gd name="T21" fmla="*/ 2147483647 h 1032"/>
              <a:gd name="T22" fmla="*/ 2147483647 w 1569"/>
              <a:gd name="T23" fmla="*/ 2147483647 h 1032"/>
              <a:gd name="T24" fmla="*/ 2147483647 w 1569"/>
              <a:gd name="T25" fmla="*/ 2147483647 h 1032"/>
              <a:gd name="T26" fmla="*/ 2147483647 w 1569"/>
              <a:gd name="T27" fmla="*/ 0 h 1032"/>
              <a:gd name="T28" fmla="*/ 2147483647 w 1569"/>
              <a:gd name="T29" fmla="*/ 2147483647 h 1032"/>
              <a:gd name="T30" fmla="*/ 2147483647 w 1569"/>
              <a:gd name="T31" fmla="*/ 2147483647 h 1032"/>
              <a:gd name="T32" fmla="*/ 2147483647 w 1569"/>
              <a:gd name="T33" fmla="*/ 2147483647 h 1032"/>
              <a:gd name="T34" fmla="*/ 2147483647 w 1569"/>
              <a:gd name="T35" fmla="*/ 2147483647 h 1032"/>
              <a:gd name="T36" fmla="*/ 2147483647 w 1569"/>
              <a:gd name="T37" fmla="*/ 2147483647 h 1032"/>
              <a:gd name="T38" fmla="*/ 2147483647 w 1569"/>
              <a:gd name="T39" fmla="*/ 2147483647 h 1032"/>
              <a:gd name="T40" fmla="*/ 2147483647 w 1569"/>
              <a:gd name="T41" fmla="*/ 2147483647 h 1032"/>
              <a:gd name="T42" fmla="*/ 2147483647 w 1569"/>
              <a:gd name="T43" fmla="*/ 2147483647 h 1032"/>
              <a:gd name="T44" fmla="*/ 2147483647 w 1569"/>
              <a:gd name="T45" fmla="*/ 2147483647 h 1032"/>
              <a:gd name="T46" fmla="*/ 2147483647 w 1569"/>
              <a:gd name="T47" fmla="*/ 2147483647 h 1032"/>
              <a:gd name="T48" fmla="*/ 2147483647 w 1569"/>
              <a:gd name="T49" fmla="*/ 2147483647 h 1032"/>
              <a:gd name="T50" fmla="*/ 2147483647 w 1569"/>
              <a:gd name="T51" fmla="*/ 2147483647 h 1032"/>
              <a:gd name="T52" fmla="*/ 0 w 1569"/>
              <a:gd name="T53" fmla="*/ 2147483647 h 1032"/>
              <a:gd name="T54" fmla="*/ 2147483647 w 1569"/>
              <a:gd name="T55" fmla="*/ 2147483647 h 1032"/>
              <a:gd name="T56" fmla="*/ 2147483647 w 1569"/>
              <a:gd name="T57" fmla="*/ 2147483647 h 1032"/>
              <a:gd name="T58" fmla="*/ 2147483647 w 1569"/>
              <a:gd name="T59" fmla="*/ 2147483647 h 1032"/>
              <a:gd name="T60" fmla="*/ 2147483647 w 1569"/>
              <a:gd name="T61" fmla="*/ 2147483647 h 1032"/>
              <a:gd name="T62" fmla="*/ 2147483647 w 1569"/>
              <a:gd name="T63" fmla="*/ 2147483647 h 1032"/>
              <a:gd name="T64" fmla="*/ 2147483647 w 1569"/>
              <a:gd name="T65" fmla="*/ 2147483647 h 1032"/>
              <a:gd name="T66" fmla="*/ 2147483647 w 1569"/>
              <a:gd name="T67" fmla="*/ 2147483647 h 1032"/>
              <a:gd name="T68" fmla="*/ 2147483647 w 1569"/>
              <a:gd name="T69" fmla="*/ 2147483647 h 1032"/>
              <a:gd name="T70" fmla="*/ 2147483647 w 1569"/>
              <a:gd name="T71" fmla="*/ 2147483647 h 1032"/>
              <a:gd name="T72" fmla="*/ 2147483647 w 1569"/>
              <a:gd name="T73" fmla="*/ 2147483647 h 1032"/>
              <a:gd name="T74" fmla="*/ 2147483647 w 1569"/>
              <a:gd name="T75" fmla="*/ 2147483647 h 1032"/>
              <a:gd name="T76" fmla="*/ 2147483647 w 1569"/>
              <a:gd name="T77" fmla="*/ 2147483647 h 1032"/>
              <a:gd name="T78" fmla="*/ 2147483647 w 1569"/>
              <a:gd name="T79" fmla="*/ 2147483647 h 1032"/>
              <a:gd name="T80" fmla="*/ 2147483647 w 1569"/>
              <a:gd name="T81" fmla="*/ 2147483647 h 1032"/>
              <a:gd name="T82" fmla="*/ 2147483647 w 1569"/>
              <a:gd name="T83" fmla="*/ 2147483647 h 1032"/>
              <a:gd name="T84" fmla="*/ 2147483647 w 1569"/>
              <a:gd name="T85" fmla="*/ 2147483647 h 103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569"/>
              <a:gd name="T130" fmla="*/ 0 h 1032"/>
              <a:gd name="T131" fmla="*/ 1569 w 1569"/>
              <a:gd name="T132" fmla="*/ 1032 h 103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569" h="1032">
                <a:moveTo>
                  <a:pt x="921" y="418"/>
                </a:moveTo>
                <a:lnTo>
                  <a:pt x="801" y="514"/>
                </a:lnTo>
                <a:lnTo>
                  <a:pt x="643" y="456"/>
                </a:lnTo>
                <a:lnTo>
                  <a:pt x="609" y="365"/>
                </a:lnTo>
                <a:lnTo>
                  <a:pt x="686" y="279"/>
                </a:lnTo>
                <a:lnTo>
                  <a:pt x="902" y="231"/>
                </a:lnTo>
                <a:lnTo>
                  <a:pt x="1113" y="308"/>
                </a:lnTo>
                <a:lnTo>
                  <a:pt x="1166" y="543"/>
                </a:lnTo>
                <a:lnTo>
                  <a:pt x="1046" y="754"/>
                </a:lnTo>
                <a:lnTo>
                  <a:pt x="705" y="797"/>
                </a:lnTo>
                <a:lnTo>
                  <a:pt x="422" y="677"/>
                </a:lnTo>
                <a:lnTo>
                  <a:pt x="278" y="332"/>
                </a:lnTo>
                <a:lnTo>
                  <a:pt x="365" y="120"/>
                </a:lnTo>
                <a:lnTo>
                  <a:pt x="662" y="0"/>
                </a:lnTo>
                <a:lnTo>
                  <a:pt x="1099" y="15"/>
                </a:lnTo>
                <a:cubicBezTo>
                  <a:pt x="1201" y="55"/>
                  <a:pt x="1307" y="88"/>
                  <a:pt x="1406" y="135"/>
                </a:cubicBezTo>
                <a:cubicBezTo>
                  <a:pt x="1422" y="143"/>
                  <a:pt x="1409" y="171"/>
                  <a:pt x="1416" y="188"/>
                </a:cubicBezTo>
                <a:cubicBezTo>
                  <a:pt x="1427" y="216"/>
                  <a:pt x="1441" y="235"/>
                  <a:pt x="1454" y="260"/>
                </a:cubicBezTo>
                <a:cubicBezTo>
                  <a:pt x="1491" y="380"/>
                  <a:pt x="1533" y="498"/>
                  <a:pt x="1565" y="620"/>
                </a:cubicBezTo>
                <a:cubicBezTo>
                  <a:pt x="1569" y="636"/>
                  <a:pt x="1551" y="650"/>
                  <a:pt x="1545" y="663"/>
                </a:cubicBezTo>
                <a:cubicBezTo>
                  <a:pt x="1534" y="688"/>
                  <a:pt x="1524" y="711"/>
                  <a:pt x="1512" y="735"/>
                </a:cubicBezTo>
                <a:cubicBezTo>
                  <a:pt x="1503" y="753"/>
                  <a:pt x="1478" y="783"/>
                  <a:pt x="1478" y="783"/>
                </a:cubicBezTo>
                <a:cubicBezTo>
                  <a:pt x="1361" y="863"/>
                  <a:pt x="1273" y="950"/>
                  <a:pt x="1137" y="970"/>
                </a:cubicBezTo>
                <a:cubicBezTo>
                  <a:pt x="1132" y="972"/>
                  <a:pt x="1123" y="975"/>
                  <a:pt x="1123" y="975"/>
                </a:cubicBezTo>
                <a:lnTo>
                  <a:pt x="480" y="1032"/>
                </a:lnTo>
                <a:lnTo>
                  <a:pt x="96" y="888"/>
                </a:lnTo>
                <a:lnTo>
                  <a:pt x="0" y="634"/>
                </a:lnTo>
                <a:lnTo>
                  <a:pt x="110" y="668"/>
                </a:lnTo>
                <a:lnTo>
                  <a:pt x="278" y="792"/>
                </a:lnTo>
                <a:lnTo>
                  <a:pt x="437" y="864"/>
                </a:lnTo>
                <a:lnTo>
                  <a:pt x="753" y="898"/>
                </a:lnTo>
                <a:lnTo>
                  <a:pt x="1099" y="821"/>
                </a:lnTo>
                <a:lnTo>
                  <a:pt x="1310" y="687"/>
                </a:lnTo>
                <a:lnTo>
                  <a:pt x="1349" y="466"/>
                </a:lnTo>
                <a:lnTo>
                  <a:pt x="1176" y="226"/>
                </a:lnTo>
                <a:lnTo>
                  <a:pt x="969" y="116"/>
                </a:lnTo>
                <a:lnTo>
                  <a:pt x="609" y="154"/>
                </a:lnTo>
                <a:lnTo>
                  <a:pt x="480" y="308"/>
                </a:lnTo>
                <a:lnTo>
                  <a:pt x="528" y="538"/>
                </a:lnTo>
                <a:lnTo>
                  <a:pt x="753" y="615"/>
                </a:lnTo>
                <a:lnTo>
                  <a:pt x="960" y="596"/>
                </a:lnTo>
                <a:lnTo>
                  <a:pt x="1037" y="452"/>
                </a:lnTo>
                <a:lnTo>
                  <a:pt x="921" y="418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6154" name="Line 6">
            <a:extLst>
              <a:ext uri="{FF2B5EF4-FFF2-40B4-BE49-F238E27FC236}">
                <a16:creationId xmlns:a16="http://schemas.microsoft.com/office/drawing/2014/main" id="{84EDDEE7-DDF3-419D-8260-91BB54279C7E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6542249" y="2416445"/>
            <a:ext cx="1833759" cy="2351241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AF520DC1-0017-4FC3-8E27-E9C6E68FC2FD}"/>
              </a:ext>
            </a:extLst>
          </p:cNvPr>
          <p:cNvSpPr>
            <a:spLocks/>
          </p:cNvSpPr>
          <p:nvPr/>
        </p:nvSpPr>
        <p:spPr bwMode="auto">
          <a:xfrm>
            <a:off x="1447800" y="2396163"/>
            <a:ext cx="3362280" cy="2659637"/>
          </a:xfrm>
          <a:custGeom>
            <a:avLst/>
            <a:gdLst>
              <a:gd name="T0" fmla="*/ 873512 w 4476465"/>
              <a:gd name="T1" fmla="*/ 546047 h 3302758"/>
              <a:gd name="T2" fmla="*/ 0 w 4476465"/>
              <a:gd name="T3" fmla="*/ 1856561 h 3302758"/>
              <a:gd name="T4" fmla="*/ 777972 w 4476465"/>
              <a:gd name="T5" fmla="*/ 3016912 h 3302758"/>
              <a:gd name="T6" fmla="*/ 2415808 w 4476465"/>
              <a:gd name="T7" fmla="*/ 3303587 h 3302758"/>
              <a:gd name="T8" fmla="*/ 4094589 w 4476465"/>
              <a:gd name="T9" fmla="*/ 2525470 h 3302758"/>
              <a:gd name="T10" fmla="*/ 4476750 w 4476465"/>
              <a:gd name="T11" fmla="*/ 914630 h 3302758"/>
              <a:gd name="T12" fmla="*/ 4026345 w 4476465"/>
              <a:gd name="T13" fmla="*/ 0 h 3302758"/>
              <a:gd name="T14" fmla="*/ 873512 w 4476465"/>
              <a:gd name="T15" fmla="*/ 546047 h 330275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76465" h="3302758">
                <a:moveTo>
                  <a:pt x="873456" y="545910"/>
                </a:moveTo>
                <a:lnTo>
                  <a:pt x="0" y="1856095"/>
                </a:lnTo>
                <a:lnTo>
                  <a:pt x="777922" y="3016155"/>
                </a:lnTo>
                <a:lnTo>
                  <a:pt x="2415654" y="3302758"/>
                </a:lnTo>
                <a:lnTo>
                  <a:pt x="4094328" y="2524836"/>
                </a:lnTo>
                <a:lnTo>
                  <a:pt x="4476465" y="914400"/>
                </a:lnTo>
                <a:lnTo>
                  <a:pt x="4026089" y="0"/>
                </a:lnTo>
                <a:lnTo>
                  <a:pt x="873456" y="54591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64C2EA04-AAEE-45BF-836B-2CBD4CD99A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8635" y="2431465"/>
            <a:ext cx="4445766" cy="2880361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7">
            <a:extLst>
              <a:ext uri="{FF2B5EF4-FFF2-40B4-BE49-F238E27FC236}">
                <a16:creationId xmlns:a16="http://schemas.microsoft.com/office/drawing/2014/main" id="{7D2F4D95-46AF-440F-8427-D584870E340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82468" y="2223823"/>
            <a:ext cx="1344418" cy="222460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7C12D469-7F8A-4386-A52C-14E5BAF25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159" y="2262863"/>
            <a:ext cx="6143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7">
            <a:extLst>
              <a:ext uri="{FF2B5EF4-FFF2-40B4-BE49-F238E27FC236}">
                <a16:creationId xmlns:a16="http://schemas.microsoft.com/office/drawing/2014/main" id="{2AB7A2ED-6608-424E-B732-6EA735ACF3B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45972" y="2425006"/>
            <a:ext cx="1734416" cy="2370602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extBox 8">
            <a:extLst>
              <a:ext uri="{FF2B5EF4-FFF2-40B4-BE49-F238E27FC236}">
                <a16:creationId xmlns:a16="http://schemas.microsoft.com/office/drawing/2014/main" id="{47E1C5E4-2595-41AC-A1F5-1F052A448085}"/>
              </a:ext>
            </a:extLst>
          </p:cNvPr>
          <p:cNvSpPr txBox="1">
            <a:spLocks noChangeArrowheads="1"/>
          </p:cNvSpPr>
          <p:nvPr/>
        </p:nvSpPr>
        <p:spPr bwMode="auto">
          <a:xfrm rot="21192810">
            <a:off x="7669050" y="2214242"/>
            <a:ext cx="6143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E2BE9190-E8F6-4EFC-9353-B8B22889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568" y="2348458"/>
            <a:ext cx="700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l</a:t>
            </a:r>
          </a:p>
        </p:txBody>
      </p:sp>
      <p:sp>
        <p:nvSpPr>
          <p:cNvPr id="25" name="Text Box 9">
            <a:extLst>
              <a:ext uri="{FF2B5EF4-FFF2-40B4-BE49-F238E27FC236}">
                <a16:creationId xmlns:a16="http://schemas.microsoft.com/office/drawing/2014/main" id="{60CAEEFB-25D1-4522-BE69-AF494EFE3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121" y="5085449"/>
            <a:ext cx="400919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  <a:t>A convex polygon is monotone w.r.t any line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l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942AE2-8497-4740-BB84-8689ABE29B80}"/>
              </a:ext>
            </a:extLst>
          </p:cNvPr>
          <p:cNvSpPr/>
          <p:nvPr/>
        </p:nvSpPr>
        <p:spPr bwMode="auto">
          <a:xfrm>
            <a:off x="4439816" y="4372223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26F8B6-E6A1-49BB-A805-A9439531FE50}"/>
              </a:ext>
            </a:extLst>
          </p:cNvPr>
          <p:cNvSpPr/>
          <p:nvPr/>
        </p:nvSpPr>
        <p:spPr bwMode="auto">
          <a:xfrm>
            <a:off x="1424189" y="3836331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6152" grpId="0"/>
      <p:bldP spid="6153" grpId="0" animBg="1"/>
      <p:bldP spid="6154" grpId="0" animBg="1"/>
      <p:bldP spid="16" grpId="0"/>
      <p:bldP spid="19" grpId="0"/>
      <p:bldP spid="21" grpId="0"/>
      <p:bldP spid="25" grpId="0"/>
      <p:bldP spid="17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1B88DF31-E775-4276-9E52-0C2F11E94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304800"/>
            <a:ext cx="7543800" cy="838200"/>
          </a:xfrm>
        </p:spPr>
        <p:txBody>
          <a:bodyPr/>
          <a:lstStyle/>
          <a:p>
            <a:pPr eaLnBrk="1" hangingPunct="1"/>
            <a:r>
              <a:rPr lang="en-US" altLang="en-US" b="0" dirty="0"/>
              <a:t>Test Monotonicity</a:t>
            </a:r>
          </a:p>
        </p:txBody>
      </p:sp>
      <p:sp>
        <p:nvSpPr>
          <p:cNvPr id="201731" name="Rectangle 3">
            <a:extLst>
              <a:ext uri="{FF2B5EF4-FFF2-40B4-BE49-F238E27FC236}">
                <a16:creationId xmlns:a16="http://schemas.microsoft.com/office/drawing/2014/main" id="{B66509F5-C36A-4D76-8CC3-5FFB07A262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3704" y="1204119"/>
            <a:ext cx="8556591" cy="1949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r>
              <a:rPr lang="en-US" altLang="en-US" sz="2800" dirty="0">
                <a:cs typeface="Times New Roman" panose="02020603050405020304" pitchFamily="18" charset="0"/>
                <a:sym typeface="Symbol" panose="05050102010706020507" pitchFamily="18" charset="2"/>
              </a:rPr>
              <a:t>How to test if a polygon is </a:t>
            </a:r>
            <a:r>
              <a:rPr lang="en-US" altLang="en-US" sz="28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en-US" sz="2800" dirty="0">
                <a:cs typeface="Times New Roman" panose="02020603050405020304" pitchFamily="18" charset="0"/>
                <a:sym typeface="Symbol" panose="05050102010706020507" pitchFamily="18" charset="2"/>
              </a:rPr>
              <a:t>-monotone?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Find leftmost and rightmost vertices 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 time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r>
              <a:rPr lang="el-GR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 Splits polygon boundary in upper chain and lower chain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Walk from left to right along each chain, checking that </a:t>
            </a:r>
          </a:p>
          <a:p>
            <a:pPr marL="457200" lvl="1" indent="0" eaLnBrk="1" hangingPunct="1">
              <a:lnSpc>
                <a:spcPct val="80000"/>
              </a:lnSpc>
              <a:buClr>
                <a:schemeClr val="tx1"/>
              </a:buClr>
              <a:buNone/>
            </a:pPr>
            <a:r>
              <a:rPr lang="en-US" altLang="en-US" sz="2400" i="1" dirty="0">
                <a:cs typeface="Times New Roman" panose="02020603050405020304" pitchFamily="18" charset="0"/>
                <a:sym typeface="Symbol" panose="05050102010706020507" pitchFamily="18" charset="2"/>
              </a:rPr>
              <a:t>    x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-coordinates are non-decreasing 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 time</a:t>
            </a:r>
            <a:endParaRPr lang="el-GR" altLang="en-US" sz="2400" dirty="0"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75" name="Freeform 4">
            <a:extLst>
              <a:ext uri="{FF2B5EF4-FFF2-40B4-BE49-F238E27FC236}">
                <a16:creationId xmlns:a16="http://schemas.microsoft.com/office/drawing/2014/main" id="{D657F64E-8D1B-4207-9521-F128C22E7BC2}"/>
              </a:ext>
            </a:extLst>
          </p:cNvPr>
          <p:cNvSpPr>
            <a:spLocks/>
          </p:cNvSpPr>
          <p:nvPr/>
        </p:nvSpPr>
        <p:spPr bwMode="auto">
          <a:xfrm>
            <a:off x="776288" y="3581400"/>
            <a:ext cx="4864100" cy="2659063"/>
          </a:xfrm>
          <a:custGeom>
            <a:avLst/>
            <a:gdLst>
              <a:gd name="T0" fmla="*/ 2147483647 w 3064"/>
              <a:gd name="T1" fmla="*/ 2147483647 h 1675"/>
              <a:gd name="T2" fmla="*/ 2147483647 w 3064"/>
              <a:gd name="T3" fmla="*/ 2147483647 h 1675"/>
              <a:gd name="T4" fmla="*/ 2147483647 w 3064"/>
              <a:gd name="T5" fmla="*/ 0 h 1675"/>
              <a:gd name="T6" fmla="*/ 2147483647 w 3064"/>
              <a:gd name="T7" fmla="*/ 2147483647 h 1675"/>
              <a:gd name="T8" fmla="*/ 2147483647 w 3064"/>
              <a:gd name="T9" fmla="*/ 2147483647 h 1675"/>
              <a:gd name="T10" fmla="*/ 2147483647 w 3064"/>
              <a:gd name="T11" fmla="*/ 2147483647 h 1675"/>
              <a:gd name="T12" fmla="*/ 2147483647 w 3064"/>
              <a:gd name="T13" fmla="*/ 2147483647 h 1675"/>
              <a:gd name="T14" fmla="*/ 2147483647 w 3064"/>
              <a:gd name="T15" fmla="*/ 2147483647 h 1675"/>
              <a:gd name="T16" fmla="*/ 2147483647 w 3064"/>
              <a:gd name="T17" fmla="*/ 2147483647 h 1675"/>
              <a:gd name="T18" fmla="*/ 2147483647 w 3064"/>
              <a:gd name="T19" fmla="*/ 2147483647 h 1675"/>
              <a:gd name="T20" fmla="*/ 2147483647 w 3064"/>
              <a:gd name="T21" fmla="*/ 2147483647 h 1675"/>
              <a:gd name="T22" fmla="*/ 2147483647 w 3064"/>
              <a:gd name="T23" fmla="*/ 2147483647 h 1675"/>
              <a:gd name="T24" fmla="*/ 2147483647 w 3064"/>
              <a:gd name="T25" fmla="*/ 2147483647 h 1675"/>
              <a:gd name="T26" fmla="*/ 2147483647 w 3064"/>
              <a:gd name="T27" fmla="*/ 2147483647 h 1675"/>
              <a:gd name="T28" fmla="*/ 2147483647 w 3064"/>
              <a:gd name="T29" fmla="*/ 2147483647 h 1675"/>
              <a:gd name="T30" fmla="*/ 2147483647 w 3064"/>
              <a:gd name="T31" fmla="*/ 2147483647 h 1675"/>
              <a:gd name="T32" fmla="*/ 2147483647 w 3064"/>
              <a:gd name="T33" fmla="*/ 2147483647 h 1675"/>
              <a:gd name="T34" fmla="*/ 2147483647 w 3064"/>
              <a:gd name="T35" fmla="*/ 2147483647 h 1675"/>
              <a:gd name="T36" fmla="*/ 2147483647 w 3064"/>
              <a:gd name="T37" fmla="*/ 2147483647 h 1675"/>
              <a:gd name="T38" fmla="*/ 2147483647 w 3064"/>
              <a:gd name="T39" fmla="*/ 2147483647 h 1675"/>
              <a:gd name="T40" fmla="*/ 2147483647 w 3064"/>
              <a:gd name="T41" fmla="*/ 2147483647 h 1675"/>
              <a:gd name="T42" fmla="*/ 2147483647 w 3064"/>
              <a:gd name="T43" fmla="*/ 2147483647 h 1675"/>
              <a:gd name="T44" fmla="*/ 2147483647 w 3064"/>
              <a:gd name="T45" fmla="*/ 2147483647 h 1675"/>
              <a:gd name="T46" fmla="*/ 2147483647 w 3064"/>
              <a:gd name="T47" fmla="*/ 2147483647 h 1675"/>
              <a:gd name="T48" fmla="*/ 2147483647 w 3064"/>
              <a:gd name="T49" fmla="*/ 2147483647 h 1675"/>
              <a:gd name="T50" fmla="*/ 2147483647 w 3064"/>
              <a:gd name="T51" fmla="*/ 2147483647 h 1675"/>
              <a:gd name="T52" fmla="*/ 2147483647 w 3064"/>
              <a:gd name="T53" fmla="*/ 2147483647 h 1675"/>
              <a:gd name="T54" fmla="*/ 2147483647 w 3064"/>
              <a:gd name="T55" fmla="*/ 2147483647 h 1675"/>
              <a:gd name="T56" fmla="*/ 2147483647 w 3064"/>
              <a:gd name="T57" fmla="*/ 2147483647 h 1675"/>
              <a:gd name="T58" fmla="*/ 2147483647 w 3064"/>
              <a:gd name="T59" fmla="*/ 2147483647 h 1675"/>
              <a:gd name="T60" fmla="*/ 2147483647 w 3064"/>
              <a:gd name="T61" fmla="*/ 2147483647 h 167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064"/>
              <a:gd name="T94" fmla="*/ 0 h 1675"/>
              <a:gd name="T95" fmla="*/ 3064 w 3064"/>
              <a:gd name="T96" fmla="*/ 1675 h 167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064" h="1675">
                <a:moveTo>
                  <a:pt x="1" y="811"/>
                </a:moveTo>
                <a:cubicBezTo>
                  <a:pt x="6" y="774"/>
                  <a:pt x="0" y="787"/>
                  <a:pt x="11" y="768"/>
                </a:cubicBezTo>
                <a:lnTo>
                  <a:pt x="155" y="0"/>
                </a:lnTo>
                <a:lnTo>
                  <a:pt x="332" y="782"/>
                </a:lnTo>
                <a:lnTo>
                  <a:pt x="625" y="235"/>
                </a:lnTo>
                <a:lnTo>
                  <a:pt x="1192" y="878"/>
                </a:lnTo>
                <a:lnTo>
                  <a:pt x="1235" y="552"/>
                </a:lnTo>
                <a:lnTo>
                  <a:pt x="1422" y="360"/>
                </a:lnTo>
                <a:lnTo>
                  <a:pt x="1547" y="62"/>
                </a:lnTo>
                <a:lnTo>
                  <a:pt x="1672" y="869"/>
                </a:lnTo>
                <a:lnTo>
                  <a:pt x="1902" y="432"/>
                </a:lnTo>
                <a:lnTo>
                  <a:pt x="2070" y="653"/>
                </a:lnTo>
                <a:lnTo>
                  <a:pt x="2444" y="278"/>
                </a:lnTo>
                <a:lnTo>
                  <a:pt x="3064" y="691"/>
                </a:lnTo>
                <a:lnTo>
                  <a:pt x="2996" y="1675"/>
                </a:lnTo>
                <a:lnTo>
                  <a:pt x="2617" y="1157"/>
                </a:lnTo>
                <a:lnTo>
                  <a:pt x="2526" y="854"/>
                </a:lnTo>
                <a:lnTo>
                  <a:pt x="2137" y="1017"/>
                </a:lnTo>
                <a:lnTo>
                  <a:pt x="2108" y="1536"/>
                </a:lnTo>
                <a:lnTo>
                  <a:pt x="1811" y="950"/>
                </a:lnTo>
                <a:lnTo>
                  <a:pt x="1345" y="1075"/>
                </a:lnTo>
                <a:lnTo>
                  <a:pt x="1321" y="1526"/>
                </a:lnTo>
                <a:lnTo>
                  <a:pt x="1105" y="1339"/>
                </a:lnTo>
                <a:lnTo>
                  <a:pt x="947" y="1430"/>
                </a:lnTo>
                <a:lnTo>
                  <a:pt x="740" y="1593"/>
                </a:lnTo>
                <a:lnTo>
                  <a:pt x="764" y="845"/>
                </a:lnTo>
                <a:lnTo>
                  <a:pt x="438" y="1589"/>
                </a:lnTo>
                <a:lnTo>
                  <a:pt x="409" y="1027"/>
                </a:lnTo>
                <a:lnTo>
                  <a:pt x="112" y="960"/>
                </a:lnTo>
                <a:lnTo>
                  <a:pt x="49" y="1569"/>
                </a:lnTo>
                <a:lnTo>
                  <a:pt x="1" y="811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7176" name="Line 5">
            <a:extLst>
              <a:ext uri="{FF2B5EF4-FFF2-40B4-BE49-F238E27FC236}">
                <a16:creationId xmlns:a16="http://schemas.microsoft.com/office/drawing/2014/main" id="{863FF3AB-1FB9-4AA9-8E74-6B6B7FFD8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276" y="6302375"/>
            <a:ext cx="6126162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7177" name="Line 6">
            <a:extLst>
              <a:ext uri="{FF2B5EF4-FFF2-40B4-BE49-F238E27FC236}">
                <a16:creationId xmlns:a16="http://schemas.microsoft.com/office/drawing/2014/main" id="{BCF7BFDE-2A23-4165-9E52-D9937AA7B533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859882" y="4999832"/>
            <a:ext cx="2986087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9A89F-4E88-4CE8-AA18-1BFAA3122240}"/>
              </a:ext>
            </a:extLst>
          </p:cNvPr>
          <p:cNvSpPr txBox="1"/>
          <p:nvPr/>
        </p:nvSpPr>
        <p:spPr>
          <a:xfrm>
            <a:off x="6382549" y="6031211"/>
            <a:ext cx="457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848B1C-3F89-4CB5-A555-D6924BAAB655}"/>
              </a:ext>
            </a:extLst>
          </p:cNvPr>
          <p:cNvCxnSpPr/>
          <p:nvPr/>
        </p:nvCxnSpPr>
        <p:spPr bwMode="auto">
          <a:xfrm>
            <a:off x="5700718" y="6302375"/>
            <a:ext cx="68183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87D078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7DD8A4D-A377-46E3-BCF7-3B4A02599434}"/>
              </a:ext>
            </a:extLst>
          </p:cNvPr>
          <p:cNvSpPr/>
          <p:nvPr/>
        </p:nvSpPr>
        <p:spPr bwMode="auto">
          <a:xfrm>
            <a:off x="5564188" y="4645009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C1CB6A-6552-4D39-B93A-6264C055F404}"/>
              </a:ext>
            </a:extLst>
          </p:cNvPr>
          <p:cNvSpPr/>
          <p:nvPr/>
        </p:nvSpPr>
        <p:spPr bwMode="auto">
          <a:xfrm>
            <a:off x="700088" y="4758531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1" grpId="0" build="p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1571-94AA-4CD9-BD62-706B5D47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21129"/>
            <a:ext cx="7543800" cy="1143000"/>
          </a:xfrm>
        </p:spPr>
        <p:txBody>
          <a:bodyPr/>
          <a:lstStyle/>
          <a:p>
            <a:pPr>
              <a:defRPr/>
            </a:pPr>
            <a:r>
              <a:rPr lang="en-US" b="0" i="1" dirty="0"/>
              <a:t>y</a:t>
            </a:r>
            <a:r>
              <a:rPr lang="en-US" b="0" dirty="0"/>
              <a:t>-Monotone Polygon</a:t>
            </a:r>
          </a:p>
        </p:txBody>
      </p:sp>
      <p:pic>
        <p:nvPicPr>
          <p:cNvPr id="39940" name="Picture 2">
            <a:extLst>
              <a:ext uri="{FF2B5EF4-FFF2-40B4-BE49-F238E27FC236}">
                <a16:creationId xmlns:a16="http://schemas.microsoft.com/office/drawing/2014/main" id="{64059942-B0B1-4383-B63C-3EE6B4F15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52" y="1447800"/>
            <a:ext cx="46482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Arrow Connector 4">
            <a:extLst>
              <a:ext uri="{FF2B5EF4-FFF2-40B4-BE49-F238E27FC236}">
                <a16:creationId xmlns:a16="http://schemas.microsoft.com/office/drawing/2014/main" id="{805F0C02-A41E-452D-ADAB-7223E3CA80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5852" y="2286000"/>
            <a:ext cx="6034" cy="1852215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2" name="TextBox 5">
            <a:extLst>
              <a:ext uri="{FF2B5EF4-FFF2-40B4-BE49-F238E27FC236}">
                <a16:creationId xmlns:a16="http://schemas.microsoft.com/office/drawing/2014/main" id="{29ED5BCD-F04F-47A5-92A1-8BEB79A29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034990"/>
            <a:ext cx="644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B3DAC-2D22-43B8-B727-C403834C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183878"/>
            <a:ext cx="3343276" cy="5293520"/>
          </a:xfrm>
          <a:prstGeom prst="rect">
            <a:avLst/>
          </a:prstGeom>
        </p:spPr>
      </p:pic>
      <p:cxnSp>
        <p:nvCxnSpPr>
          <p:cNvPr id="39943" name="Straight Connector 7">
            <a:extLst>
              <a:ext uri="{FF2B5EF4-FFF2-40B4-BE49-F238E27FC236}">
                <a16:creationId xmlns:a16="http://schemas.microsoft.com/office/drawing/2014/main" id="{9CDFEB99-5037-41FC-943E-E42C3BED019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5516" y="2597159"/>
            <a:ext cx="7652967" cy="1524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3AE9872-6038-4A8B-AB8E-CDE60405DA67}"/>
              </a:ext>
            </a:extLst>
          </p:cNvPr>
          <p:cNvSpPr/>
          <p:nvPr/>
        </p:nvSpPr>
        <p:spPr bwMode="auto">
          <a:xfrm>
            <a:off x="5149680" y="6324998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9AC609-E9F8-4948-B0B8-4D0C7B7118D2}"/>
              </a:ext>
            </a:extLst>
          </p:cNvPr>
          <p:cNvSpPr/>
          <p:nvPr/>
        </p:nvSpPr>
        <p:spPr bwMode="auto">
          <a:xfrm>
            <a:off x="3009900" y="1447800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AFA7C2-421C-4FE6-BFA4-FC8646ED0263}"/>
              </a:ext>
            </a:extLst>
          </p:cNvPr>
          <p:cNvSpPr/>
          <p:nvPr/>
        </p:nvSpPr>
        <p:spPr bwMode="auto">
          <a:xfrm>
            <a:off x="7859714" y="6096000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7E7961-9C80-49DD-8FC5-AFA12601C6FD}"/>
              </a:ext>
            </a:extLst>
          </p:cNvPr>
          <p:cNvSpPr/>
          <p:nvPr/>
        </p:nvSpPr>
        <p:spPr bwMode="auto">
          <a:xfrm>
            <a:off x="7351342" y="1447800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28947-C82C-463E-B053-07D140831226}"/>
              </a:ext>
            </a:extLst>
          </p:cNvPr>
          <p:cNvSpPr txBox="1"/>
          <p:nvPr/>
        </p:nvSpPr>
        <p:spPr>
          <a:xfrm>
            <a:off x="5774052" y="6192532"/>
            <a:ext cx="3131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Monotone polygon may contain many reflex vertices</a:t>
            </a:r>
          </a:p>
        </p:txBody>
      </p:sp>
    </p:spTree>
    <p:extLst>
      <p:ext uri="{BB962C8B-B14F-4D97-AF65-F5344CB8AC3E}">
        <p14:creationId xmlns:p14="http://schemas.microsoft.com/office/powerpoint/2010/main" val="74469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/>
      <p:bldP spid="9" grpId="0" animBg="1"/>
      <p:bldP spid="14" grpId="0" animBg="1"/>
      <p:bldP spid="15" grpId="0" animBg="1"/>
      <p:bldP spid="16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4AB7-2DD3-49F1-AEA7-6DCA821AE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9178"/>
            <a:ext cx="4953000" cy="1143000"/>
          </a:xfrm>
        </p:spPr>
        <p:txBody>
          <a:bodyPr/>
          <a:lstStyle/>
          <a:p>
            <a:pPr>
              <a:defRPr/>
            </a:pPr>
            <a:r>
              <a:rPr lang="en-US" b="0" dirty="0"/>
              <a:t>Monotone Polygons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61E94-AE59-48FF-98DE-46780837D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72" y="1464728"/>
            <a:ext cx="5232400" cy="590550"/>
          </a:xfrm>
        </p:spPr>
        <p:txBody>
          <a:bodyPr/>
          <a:lstStyle/>
          <a:p>
            <a:pPr>
              <a:defRPr/>
            </a:pPr>
            <a:r>
              <a:rPr lang="en-US" i="1" dirty="0"/>
              <a:t>P</a:t>
            </a:r>
            <a:r>
              <a:rPr lang="en-US" dirty="0"/>
              <a:t> is monotone in direction </a:t>
            </a:r>
            <a:r>
              <a:rPr lang="en-US" i="1" dirty="0"/>
              <a:t>l</a:t>
            </a:r>
          </a:p>
        </p:txBody>
      </p:sp>
      <p:sp>
        <p:nvSpPr>
          <p:cNvPr id="37893" name="Freeform 5">
            <a:extLst>
              <a:ext uri="{FF2B5EF4-FFF2-40B4-BE49-F238E27FC236}">
                <a16:creationId xmlns:a16="http://schemas.microsoft.com/office/drawing/2014/main" id="{3ADC66FF-483F-4500-A2AD-9711CA274F06}"/>
              </a:ext>
            </a:extLst>
          </p:cNvPr>
          <p:cNvSpPr>
            <a:spLocks/>
          </p:cNvSpPr>
          <p:nvPr/>
        </p:nvSpPr>
        <p:spPr bwMode="auto">
          <a:xfrm>
            <a:off x="1873250" y="3313113"/>
            <a:ext cx="5232400" cy="3236912"/>
          </a:xfrm>
          <a:custGeom>
            <a:avLst/>
            <a:gdLst>
              <a:gd name="T0" fmla="*/ 0 w 5231568"/>
              <a:gd name="T1" fmla="*/ 2828926 h 3237876"/>
              <a:gd name="T2" fmla="*/ 315044 w 5231568"/>
              <a:gd name="T3" fmla="*/ 1721304 h 3237876"/>
              <a:gd name="T4" fmla="*/ 810114 w 5231568"/>
              <a:gd name="T5" fmla="*/ 1915886 h 3237876"/>
              <a:gd name="T6" fmla="*/ 600082 w 5231568"/>
              <a:gd name="T7" fmla="*/ 1197428 h 3237876"/>
              <a:gd name="T8" fmla="*/ 1095152 w 5231568"/>
              <a:gd name="T9" fmla="*/ 838200 h 3237876"/>
              <a:gd name="T10" fmla="*/ 1980276 w 5231568"/>
              <a:gd name="T11" fmla="*/ 778329 h 3237876"/>
              <a:gd name="T12" fmla="*/ 2835394 w 5231568"/>
              <a:gd name="T13" fmla="*/ 1017815 h 3237876"/>
              <a:gd name="T14" fmla="*/ 2355327 w 5231568"/>
              <a:gd name="T15" fmla="*/ 269423 h 3237876"/>
              <a:gd name="T16" fmla="*/ 3990553 w 5231568"/>
              <a:gd name="T17" fmla="*/ 1182463 h 3237876"/>
              <a:gd name="T18" fmla="*/ 3840534 w 5231568"/>
              <a:gd name="T19" fmla="*/ 793298 h 3237876"/>
              <a:gd name="T20" fmla="*/ 4125573 w 5231568"/>
              <a:gd name="T21" fmla="*/ 209553 h 3237876"/>
              <a:gd name="T22" fmla="*/ 5235729 w 5231568"/>
              <a:gd name="T23" fmla="*/ 0 h 3237876"/>
              <a:gd name="T24" fmla="*/ 5070706 w 5231568"/>
              <a:gd name="T25" fmla="*/ 1796144 h 3237876"/>
              <a:gd name="T26" fmla="*/ 3120434 w 5231568"/>
              <a:gd name="T27" fmla="*/ 1182463 h 3237876"/>
              <a:gd name="T28" fmla="*/ 3150438 w 5231568"/>
              <a:gd name="T29" fmla="*/ 1736272 h 3237876"/>
              <a:gd name="T30" fmla="*/ 1380191 w 5231568"/>
              <a:gd name="T31" fmla="*/ 1152526 h 3237876"/>
              <a:gd name="T32" fmla="*/ 1680234 w 5231568"/>
              <a:gd name="T33" fmla="*/ 2589440 h 3237876"/>
              <a:gd name="T34" fmla="*/ 1080152 w 5231568"/>
              <a:gd name="T35" fmla="*/ 3233059 h 3237876"/>
              <a:gd name="T36" fmla="*/ 0 w 5231568"/>
              <a:gd name="T37" fmla="*/ 2828926 h 323787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5231568"/>
              <a:gd name="T58" fmla="*/ 0 h 3237876"/>
              <a:gd name="T59" fmla="*/ 5231568 w 5231568"/>
              <a:gd name="T60" fmla="*/ 3237876 h 323787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5231568" h="3237876">
                <a:moveTo>
                  <a:pt x="0" y="2833141"/>
                </a:moveTo>
                <a:lnTo>
                  <a:pt x="314794" y="1723869"/>
                </a:lnTo>
                <a:lnTo>
                  <a:pt x="809469" y="1918741"/>
                </a:lnTo>
                <a:lnTo>
                  <a:pt x="599607" y="1199213"/>
                </a:lnTo>
                <a:lnTo>
                  <a:pt x="1094282" y="839450"/>
                </a:lnTo>
                <a:lnTo>
                  <a:pt x="1978702" y="779489"/>
                </a:lnTo>
                <a:lnTo>
                  <a:pt x="2833141" y="1019331"/>
                </a:lnTo>
                <a:lnTo>
                  <a:pt x="2353456" y="269823"/>
                </a:lnTo>
                <a:lnTo>
                  <a:pt x="3987384" y="1184223"/>
                </a:lnTo>
                <a:lnTo>
                  <a:pt x="3837482" y="794479"/>
                </a:lnTo>
                <a:lnTo>
                  <a:pt x="4122296" y="209863"/>
                </a:lnTo>
                <a:lnTo>
                  <a:pt x="5231568" y="0"/>
                </a:lnTo>
                <a:lnTo>
                  <a:pt x="5066676" y="1798820"/>
                </a:lnTo>
                <a:lnTo>
                  <a:pt x="3117955" y="1184223"/>
                </a:lnTo>
                <a:lnTo>
                  <a:pt x="3147935" y="1738859"/>
                </a:lnTo>
                <a:lnTo>
                  <a:pt x="1379096" y="1154243"/>
                </a:lnTo>
                <a:lnTo>
                  <a:pt x="1678899" y="2593299"/>
                </a:lnTo>
                <a:lnTo>
                  <a:pt x="1079292" y="3237876"/>
                </a:lnTo>
                <a:lnTo>
                  <a:pt x="0" y="2833141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59DF50-B6B2-4B39-9EDF-477A3BD2BC13}"/>
              </a:ext>
            </a:extLst>
          </p:cNvPr>
          <p:cNvGrpSpPr/>
          <p:nvPr/>
        </p:nvGrpSpPr>
        <p:grpSpPr>
          <a:xfrm>
            <a:off x="1663700" y="2278063"/>
            <a:ext cx="3613150" cy="2219325"/>
            <a:chOff x="1663700" y="2278063"/>
            <a:chExt cx="3613150" cy="2219325"/>
          </a:xfrm>
        </p:grpSpPr>
        <p:cxnSp>
          <p:nvCxnSpPr>
            <p:cNvPr id="37892" name="Straight Arrow Connector 4">
              <a:extLst>
                <a:ext uri="{FF2B5EF4-FFF2-40B4-BE49-F238E27FC236}">
                  <a16:creationId xmlns:a16="http://schemas.microsoft.com/office/drawing/2014/main" id="{2CCA6F22-E878-4CF8-9AC3-C4C03CFA84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63700" y="2278063"/>
              <a:ext cx="3613150" cy="2219325"/>
            </a:xfrm>
            <a:prstGeom prst="straightConnector1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894" name="TextBox 6">
              <a:extLst>
                <a:ext uri="{FF2B5EF4-FFF2-40B4-BE49-F238E27FC236}">
                  <a16:creationId xmlns:a16="http://schemas.microsoft.com/office/drawing/2014/main" id="{0E944811-D3AA-4EC2-9C20-A42E8DFBA4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5669" y="3882194"/>
              <a:ext cx="64452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</a:p>
          </p:txBody>
        </p:sp>
      </p:grpSp>
      <p:cxnSp>
        <p:nvCxnSpPr>
          <p:cNvPr id="37895" name="Straight Connector 8">
            <a:extLst>
              <a:ext uri="{FF2B5EF4-FFF2-40B4-BE49-F238E27FC236}">
                <a16:creationId xmlns:a16="http://schemas.microsoft.com/office/drawing/2014/main" id="{0C3E8609-4937-414F-88F8-CCD8C0C8F3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52675" y="2682875"/>
            <a:ext cx="2354263" cy="35687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6" name="Straight Connector 10">
            <a:extLst>
              <a:ext uri="{FF2B5EF4-FFF2-40B4-BE49-F238E27FC236}">
                <a16:creationId xmlns:a16="http://schemas.microsoft.com/office/drawing/2014/main" id="{BA6D8794-22B4-4B26-B554-F07887D8A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13113" y="4122738"/>
            <a:ext cx="330200" cy="479425"/>
          </a:xfrm>
          <a:prstGeom prst="line">
            <a:avLst/>
          </a:prstGeom>
          <a:noFill/>
          <a:ln w="762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7" name="Freeform 11">
            <a:extLst>
              <a:ext uri="{FF2B5EF4-FFF2-40B4-BE49-F238E27FC236}">
                <a16:creationId xmlns:a16="http://schemas.microsoft.com/office/drawing/2014/main" id="{FC962012-24FB-4A6A-8EC9-FA168B03A72B}"/>
              </a:ext>
            </a:extLst>
          </p:cNvPr>
          <p:cNvSpPr>
            <a:spLocks/>
          </p:cNvSpPr>
          <p:nvPr/>
        </p:nvSpPr>
        <p:spPr bwMode="auto">
          <a:xfrm>
            <a:off x="2863850" y="3343275"/>
            <a:ext cx="328613" cy="193675"/>
          </a:xfrm>
          <a:custGeom>
            <a:avLst/>
            <a:gdLst>
              <a:gd name="T0" fmla="*/ 0 w 329784"/>
              <a:gd name="T1" fmla="*/ 116282 h 194872"/>
              <a:gd name="T2" fmla="*/ 206163 w 329784"/>
              <a:gd name="T3" fmla="*/ 0 h 194872"/>
              <a:gd name="T4" fmla="*/ 323970 w 329784"/>
              <a:gd name="T5" fmla="*/ 188960 h 194872"/>
              <a:gd name="T6" fmla="*/ 0 60000 65536"/>
              <a:gd name="T7" fmla="*/ 0 60000 65536"/>
              <a:gd name="T8" fmla="*/ 0 60000 65536"/>
              <a:gd name="T9" fmla="*/ 0 w 329784"/>
              <a:gd name="T10" fmla="*/ 0 h 194872"/>
              <a:gd name="T11" fmla="*/ 329784 w 329784"/>
              <a:gd name="T12" fmla="*/ 194872 h 1948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9784" h="194872">
                <a:moveTo>
                  <a:pt x="0" y="119921"/>
                </a:moveTo>
                <a:lnTo>
                  <a:pt x="209863" y="0"/>
                </a:lnTo>
                <a:lnTo>
                  <a:pt x="329784" y="194872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E9DE57-514E-43A3-AC43-5BCF9DD70AC1}"/>
              </a:ext>
            </a:extLst>
          </p:cNvPr>
          <p:cNvGrpSpPr/>
          <p:nvPr/>
        </p:nvGrpSpPr>
        <p:grpSpPr>
          <a:xfrm>
            <a:off x="1397971" y="2682875"/>
            <a:ext cx="6129954" cy="3749674"/>
            <a:chOff x="1397971" y="2682875"/>
            <a:chExt cx="6129954" cy="3749674"/>
          </a:xfrm>
        </p:grpSpPr>
        <p:sp>
          <p:nvSpPr>
            <p:cNvPr id="37898" name="Oval 9">
              <a:extLst>
                <a:ext uri="{FF2B5EF4-FFF2-40B4-BE49-F238E27FC236}">
                  <a16:creationId xmlns:a16="http://schemas.microsoft.com/office/drawing/2014/main" id="{C96C5B50-5EC2-434F-A799-2A061203D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525" y="6057900"/>
              <a:ext cx="166688" cy="1651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7899" name="TextBox 5">
              <a:extLst>
                <a:ext uri="{FF2B5EF4-FFF2-40B4-BE49-F238E27FC236}">
                  <a16:creationId xmlns:a16="http://schemas.microsoft.com/office/drawing/2014/main" id="{C5BC2F12-0FD7-4FA6-AD62-7E62A209B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7971" y="5908674"/>
              <a:ext cx="64452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Arial" pitchFamily="34" charset="0"/>
                </a:rPr>
                <a:t>b</a:t>
              </a:r>
            </a:p>
          </p:txBody>
        </p:sp>
        <p:sp>
          <p:nvSpPr>
            <p:cNvPr id="37900" name="Oval 11">
              <a:extLst>
                <a:ext uri="{FF2B5EF4-FFF2-40B4-BE49-F238E27FC236}">
                  <a16:creationId xmlns:a16="http://schemas.microsoft.com/office/drawing/2014/main" id="{5CB6EBDA-10C0-4764-A2EB-52A2204E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3100" y="3230563"/>
              <a:ext cx="165100" cy="1651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7901" name="TextBox 5">
              <a:extLst>
                <a:ext uri="{FF2B5EF4-FFF2-40B4-BE49-F238E27FC236}">
                  <a16:creationId xmlns:a16="http://schemas.microsoft.com/office/drawing/2014/main" id="{13879F72-3C67-4486-84A1-9803B07F3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3400" y="2682875"/>
              <a:ext cx="64452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Arial" pitchFamily="34" charset="0"/>
                </a:rPr>
                <a:t>t</a:t>
              </a:r>
            </a:p>
          </p:txBody>
        </p:sp>
      </p:grpSp>
      <p:sp>
        <p:nvSpPr>
          <p:cNvPr id="37902" name="TextBox 3">
            <a:extLst>
              <a:ext uri="{FF2B5EF4-FFF2-40B4-BE49-F238E27FC236}">
                <a16:creationId xmlns:a16="http://schemas.microsoft.com/office/drawing/2014/main" id="{9E1F71BA-DC61-48E3-A191-BE715F22B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026" y="5367629"/>
            <a:ext cx="423674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Every line perpendicular to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intersects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P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 in a connected set; i.e., the left/right chains from bottom,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b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, to top,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, are each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monotone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B946A-46D4-43BF-9AD3-ABDC2A017B2B}"/>
              </a:ext>
            </a:extLst>
          </p:cNvPr>
          <p:cNvSpPr txBox="1"/>
          <p:nvPr/>
        </p:nvSpPr>
        <p:spPr>
          <a:xfrm>
            <a:off x="144463" y="2292777"/>
            <a:ext cx="196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neither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x-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nor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y-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monotone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6F48E9-7C44-43C9-B6F9-EC9449A0AFEE}"/>
              </a:ext>
            </a:extLst>
          </p:cNvPr>
          <p:cNvSpPr txBox="1"/>
          <p:nvPr/>
        </p:nvSpPr>
        <p:spPr>
          <a:xfrm>
            <a:off x="5530852" y="228016"/>
            <a:ext cx="3536948" cy="2348496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How do you test monotonicity of a polygon if no direction is given? Does there exist any direction </a:t>
            </a:r>
            <a:r>
              <a:rPr lang="en-IN" i="1" dirty="0" err="1">
                <a:solidFill>
                  <a:schemeClr val="bg1"/>
                </a:solidFill>
              </a:rPr>
              <a:t>w.r.t.</a:t>
            </a:r>
            <a:r>
              <a:rPr lang="en-IN" dirty="0">
                <a:solidFill>
                  <a:schemeClr val="bg1"/>
                </a:solidFill>
              </a:rPr>
              <a:t> which </a:t>
            </a:r>
            <a:r>
              <a:rPr lang="en-IN" i="1" dirty="0">
                <a:solidFill>
                  <a:schemeClr val="bg1"/>
                </a:solidFill>
              </a:rPr>
              <a:t>P</a:t>
            </a:r>
            <a:r>
              <a:rPr lang="en-IN" dirty="0">
                <a:solidFill>
                  <a:schemeClr val="bg1"/>
                </a:solidFill>
              </a:rPr>
              <a:t> is monotone?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 err="1">
                <a:solidFill>
                  <a:schemeClr val="bg1"/>
                </a:solidFill>
              </a:rPr>
              <a:t>Preparata</a:t>
            </a:r>
            <a:r>
              <a:rPr lang="en-IN" dirty="0">
                <a:solidFill>
                  <a:schemeClr val="bg1"/>
                </a:solidFill>
              </a:rPr>
              <a:t> and </a:t>
            </a:r>
            <a:r>
              <a:rPr lang="en-IN" dirty="0" err="1">
                <a:solidFill>
                  <a:schemeClr val="bg1"/>
                </a:solidFill>
              </a:rPr>
              <a:t>Supowit</a:t>
            </a:r>
            <a:r>
              <a:rPr lang="en-IN" dirty="0">
                <a:solidFill>
                  <a:schemeClr val="bg1"/>
                </a:solidFill>
              </a:rPr>
              <a:t>: </a:t>
            </a:r>
            <a:r>
              <a:rPr lang="en-IN" i="1" dirty="0">
                <a:solidFill>
                  <a:schemeClr val="bg1"/>
                </a:solidFill>
              </a:rPr>
              <a:t>O</a:t>
            </a:r>
            <a:r>
              <a:rPr lang="en-IN" dirty="0">
                <a:solidFill>
                  <a:schemeClr val="bg1"/>
                </a:solidFill>
              </a:rPr>
              <a:t>(</a:t>
            </a:r>
            <a:r>
              <a:rPr lang="en-IN" i="1" dirty="0">
                <a:solidFill>
                  <a:schemeClr val="bg1"/>
                </a:solidFill>
              </a:rPr>
              <a:t>n</a:t>
            </a:r>
            <a:r>
              <a:rPr lang="en-IN" dirty="0">
                <a:solidFill>
                  <a:schemeClr val="bg1"/>
                </a:solidFill>
              </a:rPr>
              <a:t>)-time algorithm, </a:t>
            </a:r>
            <a:r>
              <a:rPr lang="en-IN" i="1" dirty="0">
                <a:solidFill>
                  <a:schemeClr val="bg1"/>
                </a:solidFill>
              </a:rPr>
              <a:t>Information Processing Letters</a:t>
            </a:r>
            <a:r>
              <a:rPr lang="en-IN" dirty="0">
                <a:solidFill>
                  <a:schemeClr val="bg1"/>
                </a:solidFill>
              </a:rPr>
              <a:t>, 1981</a:t>
            </a:r>
          </a:p>
        </p:txBody>
      </p:sp>
      <p:cxnSp>
        <p:nvCxnSpPr>
          <p:cNvPr id="19" name="Straight Connector 7">
            <a:extLst>
              <a:ext uri="{FF2B5EF4-FFF2-40B4-BE49-F238E27FC236}">
                <a16:creationId xmlns:a16="http://schemas.microsoft.com/office/drawing/2014/main" id="{CCF39880-EFC1-417D-BC4A-8B6EC556DBF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572000" y="3123774"/>
            <a:ext cx="0" cy="2508241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7">
            <a:extLst>
              <a:ext uri="{FF2B5EF4-FFF2-40B4-BE49-F238E27FC236}">
                <a16:creationId xmlns:a16="http://schemas.microsoft.com/office/drawing/2014/main" id="{D0A78B8E-0FF0-46DE-B120-CBCB75D286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30345" y="3955138"/>
            <a:ext cx="3449955" cy="1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8138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7897" grpId="0" animBg="1"/>
      <p:bldP spid="37902" grpId="0"/>
      <p:bldP spid="4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164B-BF87-4625-BB88-27FEE6F7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67" y="304800"/>
            <a:ext cx="8380866" cy="1143000"/>
          </a:xfrm>
          <a:solidFill>
            <a:srgbClr val="00B0F0"/>
          </a:solidFill>
        </p:spPr>
        <p:txBody>
          <a:bodyPr/>
          <a:lstStyle/>
          <a:p>
            <a:pPr>
              <a:defRPr/>
            </a:pPr>
            <a:r>
              <a:rPr lang="en-US" sz="3600" b="0" dirty="0">
                <a:solidFill>
                  <a:schemeClr val="bg1"/>
                </a:solidFill>
              </a:rPr>
              <a:t>Partitioning a polygon with </a:t>
            </a:r>
            <a:r>
              <a:rPr lang="en-US" sz="3600" b="0" i="1" dirty="0">
                <a:solidFill>
                  <a:schemeClr val="bg1"/>
                </a:solidFill>
              </a:rPr>
              <a:t>n</a:t>
            </a:r>
            <a:r>
              <a:rPr lang="en-US" sz="3600" b="0" dirty="0">
                <a:solidFill>
                  <a:schemeClr val="bg1"/>
                </a:solidFill>
              </a:rPr>
              <a:t> vertices  into monotone pieces and triangulation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14E1-2768-4A5F-96E9-B27E9968D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0700"/>
            <a:ext cx="7772400" cy="11430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Partitioning:</a:t>
            </a:r>
          </a:p>
          <a:p>
            <a:pPr>
              <a:defRPr/>
            </a:pP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Method via </a:t>
            </a:r>
            <a:r>
              <a:rPr lang="en-US" dirty="0" err="1"/>
              <a:t>trapezoidation</a:t>
            </a:r>
            <a:endParaRPr lang="en-US" dirty="0"/>
          </a:p>
          <a:p>
            <a:pPr>
              <a:defRPr/>
            </a:pPr>
            <a:r>
              <a:rPr lang="en-US" dirty="0"/>
              <a:t>(ii) Method via “split” and “merge” vertices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0E463D-A930-492D-B9E2-0666F1D83175}"/>
              </a:ext>
            </a:extLst>
          </p:cNvPr>
          <p:cNvSpPr txBox="1">
            <a:spLocks/>
          </p:cNvSpPr>
          <p:nvPr/>
        </p:nvSpPr>
        <p:spPr bwMode="auto">
          <a:xfrm>
            <a:off x="635000" y="3581400"/>
            <a:ext cx="7772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kern="0" dirty="0"/>
              <a:t>Both require plane-sweep techniques</a:t>
            </a:r>
          </a:p>
          <a:p>
            <a:pPr>
              <a:defRPr/>
            </a:pPr>
            <a:r>
              <a:rPr lang="en-US" kern="0" dirty="0"/>
              <a:t>Both take </a:t>
            </a:r>
            <a:r>
              <a:rPr lang="en-US" i="1" kern="0" dirty="0"/>
              <a:t>O</a:t>
            </a:r>
            <a:r>
              <a:rPr lang="en-US" kern="0" dirty="0"/>
              <a:t>(</a:t>
            </a:r>
            <a:r>
              <a:rPr lang="en-US" i="1" kern="0" dirty="0"/>
              <a:t>n </a:t>
            </a:r>
            <a:r>
              <a:rPr lang="en-US" kern="0" dirty="0"/>
              <a:t>log </a:t>
            </a:r>
            <a:r>
              <a:rPr lang="en-US" i="1" kern="0" dirty="0"/>
              <a:t>n</a:t>
            </a:r>
            <a:r>
              <a:rPr lang="en-US" kern="0" dirty="0"/>
              <a:t>) time</a:t>
            </a:r>
          </a:p>
        </p:txBody>
      </p:sp>
    </p:spTree>
    <p:extLst>
      <p:ext uri="{BB962C8B-B14F-4D97-AF65-F5344CB8AC3E}">
        <p14:creationId xmlns:p14="http://schemas.microsoft.com/office/powerpoint/2010/main" val="369440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589E80B3-A7DA-4A47-A6B5-F802BC40473F}"/>
              </a:ext>
            </a:extLst>
          </p:cNvPr>
          <p:cNvSpPr txBox="1">
            <a:spLocks/>
          </p:cNvSpPr>
          <p:nvPr/>
        </p:nvSpPr>
        <p:spPr>
          <a:xfrm>
            <a:off x="331796" y="218641"/>
            <a:ext cx="6863223" cy="7239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60728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928744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22502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257165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marL="0" marR="0" lvl="0" indent="0" algn="l" defTabSz="4107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sym typeface="Helvetica Neue Medium"/>
              </a:rPr>
              <a:t>Orthogonal Polygonization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39AC31-22C3-4C77-A971-39527EC760FB}"/>
              </a:ext>
            </a:extLst>
          </p:cNvPr>
          <p:cNvSpPr txBox="1"/>
          <p:nvPr/>
        </p:nvSpPr>
        <p:spPr>
          <a:xfrm>
            <a:off x="480992" y="1037363"/>
            <a:ext cx="8529480" cy="8412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All edges are axis-parallel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 other words, internal turn angles are either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Symbol" panose="05050102010706020507" pitchFamily="18" charset="2"/>
              </a:rPr>
              <a:t>/2 or 3/2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A652FF-723D-4AED-9751-DD605B343323}"/>
              </a:ext>
            </a:extLst>
          </p:cNvPr>
          <p:cNvSpPr txBox="1"/>
          <p:nvPr/>
        </p:nvSpPr>
        <p:spPr>
          <a:xfrm>
            <a:off x="2494752" y="5572508"/>
            <a:ext cx="4350438" cy="71814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orthogonal polygonization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(from unlabelled vertices to polygon)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259B67-0284-4B08-9E41-8CE7C12C5381}"/>
              </a:ext>
            </a:extLst>
          </p:cNvPr>
          <p:cNvCxnSpPr/>
          <p:nvPr/>
        </p:nvCxnSpPr>
        <p:spPr>
          <a:xfrm>
            <a:off x="3565071" y="2363149"/>
            <a:ext cx="15240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00EE02-001D-4967-9FA2-4C59353DCCF5}"/>
              </a:ext>
            </a:extLst>
          </p:cNvPr>
          <p:cNvCxnSpPr>
            <a:cxnSpLocks/>
          </p:cNvCxnSpPr>
          <p:nvPr/>
        </p:nvCxnSpPr>
        <p:spPr>
          <a:xfrm>
            <a:off x="4574721" y="3506149"/>
            <a:ext cx="59055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696371-EC9C-45CC-B6BB-5B9F1BDA0848}"/>
              </a:ext>
            </a:extLst>
          </p:cNvPr>
          <p:cNvCxnSpPr>
            <a:cxnSpLocks/>
          </p:cNvCxnSpPr>
          <p:nvPr/>
        </p:nvCxnSpPr>
        <p:spPr>
          <a:xfrm>
            <a:off x="3053442" y="2847563"/>
            <a:ext cx="51162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D7B05D-5D7D-4EF1-BF3B-FBF996595B92}"/>
              </a:ext>
            </a:extLst>
          </p:cNvPr>
          <p:cNvCxnSpPr>
            <a:cxnSpLocks/>
          </p:cNvCxnSpPr>
          <p:nvPr/>
        </p:nvCxnSpPr>
        <p:spPr>
          <a:xfrm>
            <a:off x="3050721" y="4191949"/>
            <a:ext cx="489858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E9C275-B64A-49E3-859C-5B8CFA38475D}"/>
              </a:ext>
            </a:extLst>
          </p:cNvPr>
          <p:cNvCxnSpPr>
            <a:cxnSpLocks/>
          </p:cNvCxnSpPr>
          <p:nvPr/>
        </p:nvCxnSpPr>
        <p:spPr>
          <a:xfrm>
            <a:off x="3053442" y="3506149"/>
            <a:ext cx="51162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78F70D-F400-4D24-B04D-2FB979316F20}"/>
              </a:ext>
            </a:extLst>
          </p:cNvPr>
          <p:cNvCxnSpPr/>
          <p:nvPr/>
        </p:nvCxnSpPr>
        <p:spPr>
          <a:xfrm>
            <a:off x="3050721" y="4725349"/>
            <a:ext cx="15240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1966D1-001A-495B-A035-B8C0050AC465}"/>
              </a:ext>
            </a:extLst>
          </p:cNvPr>
          <p:cNvCxnSpPr>
            <a:cxnSpLocks/>
          </p:cNvCxnSpPr>
          <p:nvPr/>
        </p:nvCxnSpPr>
        <p:spPr>
          <a:xfrm>
            <a:off x="5698671" y="4126620"/>
            <a:ext cx="533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B96460-C58D-459A-8979-B808563205CA}"/>
              </a:ext>
            </a:extLst>
          </p:cNvPr>
          <p:cNvCxnSpPr>
            <a:cxnSpLocks/>
          </p:cNvCxnSpPr>
          <p:nvPr/>
        </p:nvCxnSpPr>
        <p:spPr>
          <a:xfrm>
            <a:off x="5165271" y="4698135"/>
            <a:ext cx="10668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14CF05-EEBD-4BAE-87BA-6E44ED1A934D}"/>
              </a:ext>
            </a:extLst>
          </p:cNvPr>
          <p:cNvCxnSpPr>
            <a:cxnSpLocks/>
          </p:cNvCxnSpPr>
          <p:nvPr/>
        </p:nvCxnSpPr>
        <p:spPr>
          <a:xfrm>
            <a:off x="5089071" y="2831234"/>
            <a:ext cx="59055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798C02-BBE8-4FBE-A890-5A23D70077A4}"/>
              </a:ext>
            </a:extLst>
          </p:cNvPr>
          <p:cNvGrpSpPr/>
          <p:nvPr/>
        </p:nvGrpSpPr>
        <p:grpSpPr>
          <a:xfrm>
            <a:off x="3050721" y="2363149"/>
            <a:ext cx="3181350" cy="2364922"/>
            <a:chOff x="4438650" y="2819400"/>
            <a:chExt cx="3181350" cy="236492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00E06D-02CC-43B0-B940-14CE74BFB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2650" y="3962400"/>
              <a:ext cx="0" cy="1221922"/>
            </a:xfrm>
            <a:prstGeom prst="line">
              <a:avLst/>
            </a:prstGeom>
            <a:noFill/>
            <a:ln w="25400" cap="flat">
              <a:solidFill>
                <a:srgbClr val="FF00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1149D8-1E96-4C6E-9D7F-7F5DFBF77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000" y="2819400"/>
              <a:ext cx="2721" cy="468085"/>
            </a:xfrm>
            <a:prstGeom prst="line">
              <a:avLst/>
            </a:prstGeom>
            <a:noFill/>
            <a:ln w="25400" cap="flat">
              <a:solidFill>
                <a:srgbClr val="FF00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5609C1-A50D-4FCE-A885-F13B524B0E30}"/>
                </a:ext>
              </a:extLst>
            </p:cNvPr>
            <p:cNvCxnSpPr>
              <a:cxnSpLocks/>
            </p:cNvCxnSpPr>
            <p:nvPr/>
          </p:nvCxnSpPr>
          <p:spPr>
            <a:xfrm>
              <a:off x="4441371" y="3303814"/>
              <a:ext cx="0" cy="658586"/>
            </a:xfrm>
            <a:prstGeom prst="line">
              <a:avLst/>
            </a:prstGeom>
            <a:noFill/>
            <a:ln w="25400" cap="flat">
              <a:solidFill>
                <a:srgbClr val="FF00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7C390E-6D13-4998-8111-A7E7130BDA92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3962400"/>
              <a:ext cx="0" cy="685800"/>
            </a:xfrm>
            <a:prstGeom prst="line">
              <a:avLst/>
            </a:prstGeom>
            <a:noFill/>
            <a:ln w="25400" cap="flat">
              <a:solidFill>
                <a:srgbClr val="FF00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21540-3261-4ED8-960D-D80832044D5E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50" y="4648200"/>
              <a:ext cx="0" cy="533400"/>
            </a:xfrm>
            <a:prstGeom prst="line">
              <a:avLst/>
            </a:prstGeom>
            <a:noFill/>
            <a:ln w="25400" cap="flat">
              <a:solidFill>
                <a:srgbClr val="FF00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53EA640-C2B0-4341-BE53-8D68F044DFAE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4582871"/>
              <a:ext cx="0" cy="571515"/>
            </a:xfrm>
            <a:prstGeom prst="line">
              <a:avLst/>
            </a:prstGeom>
            <a:noFill/>
            <a:ln w="25400" cap="flat">
              <a:solidFill>
                <a:srgbClr val="FF00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150B01-2B30-4266-8E45-93438D5B1678}"/>
                </a:ext>
              </a:extLst>
            </p:cNvPr>
            <p:cNvCxnSpPr>
              <a:cxnSpLocks/>
            </p:cNvCxnSpPr>
            <p:nvPr/>
          </p:nvCxnSpPr>
          <p:spPr>
            <a:xfrm>
              <a:off x="6553200" y="3962400"/>
              <a:ext cx="0" cy="1219200"/>
            </a:xfrm>
            <a:prstGeom prst="line">
              <a:avLst/>
            </a:prstGeom>
            <a:noFill/>
            <a:ln w="25400" cap="flat">
              <a:solidFill>
                <a:srgbClr val="FF00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72C9E89-9F6B-4659-A29A-B4F68B20C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600" y="3303814"/>
              <a:ext cx="0" cy="1279057"/>
            </a:xfrm>
            <a:prstGeom prst="line">
              <a:avLst/>
            </a:prstGeom>
            <a:noFill/>
            <a:ln w="25400" cap="flat">
              <a:solidFill>
                <a:srgbClr val="FF00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32998D-28D5-47F5-B19C-469EDE126B91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2819400"/>
              <a:ext cx="0" cy="484414"/>
            </a:xfrm>
            <a:prstGeom prst="line">
              <a:avLst/>
            </a:prstGeom>
            <a:noFill/>
            <a:ln w="25400" cap="flat">
              <a:solidFill>
                <a:srgbClr val="FF00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B964E574-4E6D-486E-9C17-5164AC13D665}"/>
              </a:ext>
            </a:extLst>
          </p:cNvPr>
          <p:cNvSpPr/>
          <p:nvPr/>
        </p:nvSpPr>
        <p:spPr bwMode="auto">
          <a:xfrm>
            <a:off x="3495235" y="2750355"/>
            <a:ext cx="152400" cy="146194"/>
          </a:xfrm>
          <a:prstGeom prst="ellipse">
            <a:avLst/>
          </a:prstGeom>
          <a:solidFill>
            <a:srgbClr val="3333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E3D00F-796F-4FE5-8C85-4C5FF4AD2FD8}"/>
              </a:ext>
            </a:extLst>
          </p:cNvPr>
          <p:cNvGrpSpPr/>
          <p:nvPr/>
        </p:nvGrpSpPr>
        <p:grpSpPr>
          <a:xfrm>
            <a:off x="2971800" y="2286000"/>
            <a:ext cx="3321053" cy="2484399"/>
            <a:chOff x="4359729" y="2742251"/>
            <a:chExt cx="3321053" cy="248439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7177096-1F41-4E2F-9923-7FA152DC0567}"/>
                </a:ext>
              </a:extLst>
            </p:cNvPr>
            <p:cNvSpPr/>
            <p:nvPr/>
          </p:nvSpPr>
          <p:spPr bwMode="auto">
            <a:xfrm>
              <a:off x="4394669" y="3204987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AFE77FA-C899-4BE8-8EA6-179BABE7EEAF}"/>
                </a:ext>
              </a:extLst>
            </p:cNvPr>
            <p:cNvSpPr/>
            <p:nvPr/>
          </p:nvSpPr>
          <p:spPr bwMode="auto">
            <a:xfrm>
              <a:off x="7003136" y="3202669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F5E1759-C4F0-41D3-A792-06EAA6E9D36D}"/>
                </a:ext>
              </a:extLst>
            </p:cNvPr>
            <p:cNvSpPr/>
            <p:nvPr/>
          </p:nvSpPr>
          <p:spPr bwMode="auto">
            <a:xfrm>
              <a:off x="6400799" y="3180897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1DBAD7E-94C9-4E5C-953D-19F6011BAFC7}"/>
                </a:ext>
              </a:extLst>
            </p:cNvPr>
            <p:cNvSpPr/>
            <p:nvPr/>
          </p:nvSpPr>
          <p:spPr bwMode="auto">
            <a:xfrm>
              <a:off x="4904935" y="2742251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B74876-3E83-4E2C-B61F-2422D2B43A89}"/>
                </a:ext>
              </a:extLst>
            </p:cNvPr>
            <p:cNvSpPr/>
            <p:nvPr/>
          </p:nvSpPr>
          <p:spPr bwMode="auto">
            <a:xfrm>
              <a:off x="6348173" y="2749979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A32CA47-E9E0-4A16-AD1B-567A9FA8C7C2}"/>
                </a:ext>
              </a:extLst>
            </p:cNvPr>
            <p:cNvSpPr/>
            <p:nvPr/>
          </p:nvSpPr>
          <p:spPr bwMode="auto">
            <a:xfrm>
              <a:off x="5905500" y="3913415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9BCC848-7D87-4211-8294-698027BD9FF4}"/>
                </a:ext>
              </a:extLst>
            </p:cNvPr>
            <p:cNvSpPr/>
            <p:nvPr/>
          </p:nvSpPr>
          <p:spPr bwMode="auto">
            <a:xfrm>
              <a:off x="6511468" y="3926652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7010C42-D82C-418F-9194-7A7E7831B87A}"/>
                </a:ext>
              </a:extLst>
            </p:cNvPr>
            <p:cNvSpPr/>
            <p:nvPr/>
          </p:nvSpPr>
          <p:spPr bwMode="auto">
            <a:xfrm>
              <a:off x="4359729" y="3839473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D0E14AC-98BF-4470-B60C-6046E4B76D95}"/>
                </a:ext>
              </a:extLst>
            </p:cNvPr>
            <p:cNvSpPr/>
            <p:nvPr/>
          </p:nvSpPr>
          <p:spPr bwMode="auto">
            <a:xfrm>
              <a:off x="4876801" y="3885368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EBDAA15-3FF6-4B25-BFAA-494F9803F870}"/>
                </a:ext>
              </a:extLst>
            </p:cNvPr>
            <p:cNvSpPr/>
            <p:nvPr/>
          </p:nvSpPr>
          <p:spPr bwMode="auto">
            <a:xfrm>
              <a:off x="7029450" y="4506692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A15FFBA-31D6-45BE-AF00-DA5E83CDDEBE}"/>
                </a:ext>
              </a:extLst>
            </p:cNvPr>
            <p:cNvSpPr/>
            <p:nvPr/>
          </p:nvSpPr>
          <p:spPr bwMode="auto">
            <a:xfrm>
              <a:off x="7528382" y="4498903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73C295-7CA5-4D58-92FF-4E23CF1C7195}"/>
                </a:ext>
              </a:extLst>
            </p:cNvPr>
            <p:cNvSpPr/>
            <p:nvPr/>
          </p:nvSpPr>
          <p:spPr bwMode="auto">
            <a:xfrm>
              <a:off x="6511468" y="5063746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A1B49C-0624-4422-B871-58BAE0B1B296}"/>
                </a:ext>
              </a:extLst>
            </p:cNvPr>
            <p:cNvSpPr/>
            <p:nvPr/>
          </p:nvSpPr>
          <p:spPr bwMode="auto">
            <a:xfrm>
              <a:off x="5851982" y="5077353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A292FFC-E88D-43C7-89C5-D6CC78AD5CE1}"/>
                </a:ext>
              </a:extLst>
            </p:cNvPr>
            <p:cNvSpPr/>
            <p:nvPr/>
          </p:nvSpPr>
          <p:spPr bwMode="auto">
            <a:xfrm>
              <a:off x="4394669" y="4543953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86563A5-29D8-48B4-8F02-7F5C72EB7184}"/>
                </a:ext>
              </a:extLst>
            </p:cNvPr>
            <p:cNvSpPr/>
            <p:nvPr/>
          </p:nvSpPr>
          <p:spPr bwMode="auto">
            <a:xfrm>
              <a:off x="4394669" y="5080456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CE38FBB-5D18-4687-A978-73EE9EC46AE7}"/>
                </a:ext>
              </a:extLst>
            </p:cNvPr>
            <p:cNvSpPr/>
            <p:nvPr/>
          </p:nvSpPr>
          <p:spPr bwMode="auto">
            <a:xfrm>
              <a:off x="4852309" y="4547889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8AFF839-4F83-4F04-93B7-452385C43BF4}"/>
                </a:ext>
              </a:extLst>
            </p:cNvPr>
            <p:cNvSpPr/>
            <p:nvPr/>
          </p:nvSpPr>
          <p:spPr bwMode="auto">
            <a:xfrm>
              <a:off x="7525526" y="5077353"/>
              <a:ext cx="152400" cy="146194"/>
            </a:xfrm>
            <a:prstGeom prst="ellipse">
              <a:avLst/>
            </a:prstGeom>
            <a:solidFill>
              <a:srgbClr val="3333FF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91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F4D5CC-3D89-4EC4-AC96-AB771FBF063C}"/>
              </a:ext>
            </a:extLst>
          </p:cNvPr>
          <p:cNvSpPr/>
          <p:nvPr/>
        </p:nvSpPr>
        <p:spPr bwMode="auto">
          <a:xfrm>
            <a:off x="3382964" y="4702315"/>
            <a:ext cx="755650" cy="2197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BB0F6FA-3C82-4093-888E-BEE51FD15DAF}"/>
              </a:ext>
            </a:extLst>
          </p:cNvPr>
          <p:cNvSpPr/>
          <p:nvPr/>
        </p:nvSpPr>
        <p:spPr bwMode="auto">
          <a:xfrm rot="1663992">
            <a:off x="3123074" y="2887728"/>
            <a:ext cx="397612" cy="1077493"/>
          </a:xfrm>
          <a:prstGeom prst="triangle">
            <a:avLst>
              <a:gd name="adj" fmla="val 63361"/>
            </a:avLst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541CE7B0-164D-497C-9870-7F861A61D5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85624"/>
            <a:ext cx="8526303" cy="601186"/>
          </a:xfrm>
        </p:spPr>
        <p:txBody>
          <a:bodyPr/>
          <a:lstStyle/>
          <a:p>
            <a:pPr eaLnBrk="1" hangingPunct="1"/>
            <a:r>
              <a:rPr lang="en-US" altLang="en-US" sz="3600" b="0" dirty="0"/>
              <a:t>Sweep-Line Paradigm (Horizontal Sweep)</a:t>
            </a:r>
          </a:p>
        </p:txBody>
      </p:sp>
      <p:sp>
        <p:nvSpPr>
          <p:cNvPr id="9222" name="Rectangle 3">
            <a:extLst>
              <a:ext uri="{FF2B5EF4-FFF2-40B4-BE49-F238E27FC236}">
                <a16:creationId xmlns:a16="http://schemas.microsoft.com/office/drawing/2014/main" id="{EA86A618-5A1A-4F19-87E6-00D200EF8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856672"/>
            <a:ext cx="8630442" cy="1697615"/>
          </a:xfrm>
          <a:ln w="28575">
            <a:solidFill>
              <a:srgbClr val="FF00FF"/>
            </a:solidFill>
          </a:ln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en-US" sz="2200" dirty="0">
                <a:cs typeface="Times New Roman" panose="02020603050405020304" pitchFamily="18" charset="0"/>
                <a:sym typeface="Symbol" panose="05050102010706020507" pitchFamily="18" charset="2"/>
              </a:rPr>
              <a:t>Sort characteristic points of objects by increasing </a:t>
            </a:r>
            <a:r>
              <a:rPr lang="en-US" altLang="en-US" sz="22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en-US" sz="2200" dirty="0">
                <a:cs typeface="Times New Roman" panose="02020603050405020304" pitchFamily="18" charset="0"/>
                <a:sym typeface="Symbol" panose="05050102010706020507" pitchFamily="18" charset="2"/>
              </a:rPr>
              <a:t>-coordinates;</a:t>
            </a:r>
          </a:p>
        </p:txBody>
      </p:sp>
      <p:sp>
        <p:nvSpPr>
          <p:cNvPr id="9226" name="Oval 13">
            <a:extLst>
              <a:ext uri="{FF2B5EF4-FFF2-40B4-BE49-F238E27FC236}">
                <a16:creationId xmlns:a16="http://schemas.microsoft.com/office/drawing/2014/main" id="{0F819075-2C22-4394-870B-81B77E216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6013" y="386080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28" name="Oval 15">
            <a:extLst>
              <a:ext uri="{FF2B5EF4-FFF2-40B4-BE49-F238E27FC236}">
                <a16:creationId xmlns:a16="http://schemas.microsoft.com/office/drawing/2014/main" id="{C654FDD0-3461-4718-990C-17A151F85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713" y="3938588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29" name="Oval 16">
            <a:extLst>
              <a:ext uri="{FF2B5EF4-FFF2-40B4-BE49-F238E27FC236}">
                <a16:creationId xmlns:a16="http://schemas.microsoft.com/office/drawing/2014/main" id="{E7D8BB39-2068-488F-8584-9012FF66D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5525" y="294005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0" name="Oval 17">
            <a:extLst>
              <a:ext uri="{FF2B5EF4-FFF2-40B4-BE49-F238E27FC236}">
                <a16:creationId xmlns:a16="http://schemas.microsoft.com/office/drawing/2014/main" id="{F87C072F-F414-49F8-BE84-0B38BF3EC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875213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1" name="Oval 18">
            <a:extLst>
              <a:ext uri="{FF2B5EF4-FFF2-40B4-BE49-F238E27FC236}">
                <a16:creationId xmlns:a16="http://schemas.microsoft.com/office/drawing/2014/main" id="{447AF050-E6FB-4407-84CF-76FA1D32D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50" y="468630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2" name="Oval 19">
            <a:extLst>
              <a:ext uri="{FF2B5EF4-FFF2-40B4-BE49-F238E27FC236}">
                <a16:creationId xmlns:a16="http://schemas.microsoft.com/office/drawing/2014/main" id="{4BA849E7-0D65-45C6-BB18-3FABA4757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0" y="416560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3" name="Oval 20">
            <a:extLst>
              <a:ext uri="{FF2B5EF4-FFF2-40B4-BE49-F238E27FC236}">
                <a16:creationId xmlns:a16="http://schemas.microsoft.com/office/drawing/2014/main" id="{5E614198-C632-438E-839E-8698EF79B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3357" y="3317716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4" name="Oval 21">
            <a:extLst>
              <a:ext uri="{FF2B5EF4-FFF2-40B4-BE49-F238E27FC236}">
                <a16:creationId xmlns:a16="http://schemas.microsoft.com/office/drawing/2014/main" id="{789F7EFF-D3BE-490F-978E-C50A4CE91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0513" y="2963863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5" name="Oval 22">
            <a:extLst>
              <a:ext uri="{FF2B5EF4-FFF2-40B4-BE49-F238E27FC236}">
                <a16:creationId xmlns:a16="http://schemas.microsoft.com/office/drawing/2014/main" id="{E64292B3-5397-4319-A2E4-A218D8BF8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225" y="2955925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6" name="Oval 23">
            <a:extLst>
              <a:ext uri="{FF2B5EF4-FFF2-40B4-BE49-F238E27FC236}">
                <a16:creationId xmlns:a16="http://schemas.microsoft.com/office/drawing/2014/main" id="{FB24ECF9-A656-4071-95E3-D8A50EBBB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950" y="5081588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77" name="Line 25">
            <a:extLst>
              <a:ext uri="{FF2B5EF4-FFF2-40B4-BE49-F238E27FC236}">
                <a16:creationId xmlns:a16="http://schemas.microsoft.com/office/drawing/2014/main" id="{0DB3845C-6444-4F93-89F6-779B6E014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765425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62" name="Text Box 10">
            <a:extLst>
              <a:ext uri="{FF2B5EF4-FFF2-40B4-BE49-F238E27FC236}">
                <a16:creationId xmlns:a16="http://schemas.microsoft.com/office/drawing/2014/main" id="{8D4EFD41-60D7-4984-A64A-77D3B13D4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7577" y="3877469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228378" name="Line 26">
            <a:extLst>
              <a:ext uri="{FF2B5EF4-FFF2-40B4-BE49-F238E27FC236}">
                <a16:creationId xmlns:a16="http://schemas.microsoft.com/office/drawing/2014/main" id="{DA44D4C2-993F-4BA4-ADAE-176C100D1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363" y="2774950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80" name="Text Box 28">
            <a:extLst>
              <a:ext uri="{FF2B5EF4-FFF2-40B4-BE49-F238E27FC236}">
                <a16:creationId xmlns:a16="http://schemas.microsoft.com/office/drawing/2014/main" id="{5D7C5783-B786-46CD-A022-4BE4B5DE1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0" y="3751263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228381" name="Line 29">
            <a:extLst>
              <a:ext uri="{FF2B5EF4-FFF2-40B4-BE49-F238E27FC236}">
                <a16:creationId xmlns:a16="http://schemas.microsoft.com/office/drawing/2014/main" id="{B0F20FB5-B373-4115-A633-2F3ABDD78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8244" y="2984500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46" name="Line 30">
            <a:extLst>
              <a:ext uri="{FF2B5EF4-FFF2-40B4-BE49-F238E27FC236}">
                <a16:creationId xmlns:a16="http://schemas.microsoft.com/office/drawing/2014/main" id="{4E77D0D5-900F-4DD1-9104-7E1A701A5E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150" y="5826125"/>
            <a:ext cx="6249975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47" name="Text Box 31">
            <a:extLst>
              <a:ext uri="{FF2B5EF4-FFF2-40B4-BE49-F238E27FC236}">
                <a16:creationId xmlns:a16="http://schemas.microsoft.com/office/drawing/2014/main" id="{DA292328-A3CA-4F08-895D-361429D7E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839" y="5627688"/>
            <a:ext cx="700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x</a:t>
            </a:r>
          </a:p>
        </p:txBody>
      </p:sp>
      <p:sp>
        <p:nvSpPr>
          <p:cNvPr id="228384" name="Line 32">
            <a:extLst>
              <a:ext uri="{FF2B5EF4-FFF2-40B4-BE49-F238E27FC236}">
                <a16:creationId xmlns:a16="http://schemas.microsoft.com/office/drawing/2014/main" id="{321C13E8-7432-4E5F-98E5-A98A6A412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2803525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85" name="Line 33">
            <a:extLst>
              <a:ext uri="{FF2B5EF4-FFF2-40B4-BE49-F238E27FC236}">
                <a16:creationId xmlns:a16="http://schemas.microsoft.com/office/drawing/2014/main" id="{67AC4BEC-49DA-4339-9B96-BC90406C7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013" y="2803525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86" name="Line 34">
            <a:extLst>
              <a:ext uri="{FF2B5EF4-FFF2-40B4-BE49-F238E27FC236}">
                <a16:creationId xmlns:a16="http://schemas.microsoft.com/office/drawing/2014/main" id="{35916C59-4FEB-48FB-A9D2-42BF44CFE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6325" y="2759075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87" name="Text Box 35">
            <a:extLst>
              <a:ext uri="{FF2B5EF4-FFF2-40B4-BE49-F238E27FC236}">
                <a16:creationId xmlns:a16="http://schemas.microsoft.com/office/drawing/2014/main" id="{C5E89D12-C6FC-43AC-A8AB-D78AE42A3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785" y="3857625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228388" name="Text Box 36">
            <a:extLst>
              <a:ext uri="{FF2B5EF4-FFF2-40B4-BE49-F238E27FC236}">
                <a16:creationId xmlns:a16="http://schemas.microsoft.com/office/drawing/2014/main" id="{4954E8EF-E511-4C1B-B0D0-20BB7D0FA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703763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228389" name="Text Box 37">
            <a:extLst>
              <a:ext uri="{FF2B5EF4-FFF2-40B4-BE49-F238E27FC236}">
                <a16:creationId xmlns:a16="http://schemas.microsoft.com/office/drawing/2014/main" id="{77423775-A4A4-4241-965E-2AD18CA03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563" y="2722563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5</a:t>
            </a:r>
          </a:p>
        </p:txBody>
      </p:sp>
      <p:sp>
        <p:nvSpPr>
          <p:cNvPr id="228393" name="Line 41">
            <a:extLst>
              <a:ext uri="{FF2B5EF4-FFF2-40B4-BE49-F238E27FC236}">
                <a16:creationId xmlns:a16="http://schemas.microsoft.com/office/drawing/2014/main" id="{A55B25AC-D2B9-4010-B947-E45E95B4F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9563" y="2859088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94" name="Text Box 42">
            <a:extLst>
              <a:ext uri="{FF2B5EF4-FFF2-40B4-BE49-F238E27FC236}">
                <a16:creationId xmlns:a16="http://schemas.microsoft.com/office/drawing/2014/main" id="{7F8EEF98-3FE5-4223-88B6-E2FB35DEE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50" y="4294188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6</a:t>
            </a:r>
          </a:p>
        </p:txBody>
      </p:sp>
      <p:sp>
        <p:nvSpPr>
          <p:cNvPr id="228397" name="Line 45">
            <a:extLst>
              <a:ext uri="{FF2B5EF4-FFF2-40B4-BE49-F238E27FC236}">
                <a16:creationId xmlns:a16="http://schemas.microsoft.com/office/drawing/2014/main" id="{095C0755-9A6D-4A79-96D2-B346F59A22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9663" y="2919413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98" name="Text Box 46">
            <a:extLst>
              <a:ext uri="{FF2B5EF4-FFF2-40B4-BE49-F238E27FC236}">
                <a16:creationId xmlns:a16="http://schemas.microsoft.com/office/drawing/2014/main" id="{446E0463-8983-4BAE-8A90-EC0F274CC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3895725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7</a:t>
            </a:r>
          </a:p>
        </p:txBody>
      </p:sp>
      <p:sp>
        <p:nvSpPr>
          <p:cNvPr id="228399" name="Line 47">
            <a:extLst>
              <a:ext uri="{FF2B5EF4-FFF2-40B4-BE49-F238E27FC236}">
                <a16:creationId xmlns:a16="http://schemas.microsoft.com/office/drawing/2014/main" id="{99C0DD2A-8112-4431-BA1F-1B3C35D53B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8600" y="2919413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400" name="Text Box 48">
            <a:extLst>
              <a:ext uri="{FF2B5EF4-FFF2-40B4-BE49-F238E27FC236}">
                <a16:creationId xmlns:a16="http://schemas.microsoft.com/office/drawing/2014/main" id="{299B5453-C3EB-4FC5-AC86-938271E6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388" y="3370263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8</a:t>
            </a:r>
          </a:p>
        </p:txBody>
      </p:sp>
      <p:sp>
        <p:nvSpPr>
          <p:cNvPr id="228401" name="Line 49">
            <a:extLst>
              <a:ext uri="{FF2B5EF4-FFF2-40B4-BE49-F238E27FC236}">
                <a16:creationId xmlns:a16="http://schemas.microsoft.com/office/drawing/2014/main" id="{53689426-6853-4C4F-9A4A-947E4F0BD4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4963" y="2759075"/>
            <a:ext cx="7142" cy="2859083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402" name="Text Box 50">
            <a:extLst>
              <a:ext uri="{FF2B5EF4-FFF2-40B4-BE49-F238E27FC236}">
                <a16:creationId xmlns:a16="http://schemas.microsoft.com/office/drawing/2014/main" id="{EB18E541-7C32-43A4-A96E-13B19B1DD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188" y="2640013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9</a:t>
            </a:r>
          </a:p>
        </p:txBody>
      </p:sp>
      <p:sp>
        <p:nvSpPr>
          <p:cNvPr id="228403" name="Line 51">
            <a:extLst>
              <a:ext uri="{FF2B5EF4-FFF2-40B4-BE49-F238E27FC236}">
                <a16:creationId xmlns:a16="http://schemas.microsoft.com/office/drawing/2014/main" id="{7C4D7E95-0E8A-4B9E-B7C8-44BDD5E2A6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5800" y="2782888"/>
            <a:ext cx="14288" cy="2773361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404" name="Text Box 52">
            <a:extLst>
              <a:ext uri="{FF2B5EF4-FFF2-40B4-BE49-F238E27FC236}">
                <a16:creationId xmlns:a16="http://schemas.microsoft.com/office/drawing/2014/main" id="{8CA42BB3-6CE0-4C0B-8ADF-447C81FD3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656" y="3011487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10</a:t>
            </a:r>
          </a:p>
        </p:txBody>
      </p:sp>
      <p:sp>
        <p:nvSpPr>
          <p:cNvPr id="228406" name="Line 54">
            <a:extLst>
              <a:ext uri="{FF2B5EF4-FFF2-40B4-BE49-F238E27FC236}">
                <a16:creationId xmlns:a16="http://schemas.microsoft.com/office/drawing/2014/main" id="{6EEB3461-D077-46DC-9D74-6FD8E10B34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7258" y="2818765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407" name="Text Box 55">
            <a:extLst>
              <a:ext uri="{FF2B5EF4-FFF2-40B4-BE49-F238E27FC236}">
                <a16:creationId xmlns:a16="http://schemas.microsoft.com/office/drawing/2014/main" id="{295EA116-70C9-4E05-8C01-CFDDA61BE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25" y="49037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11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61E652-3C75-4081-BC9E-EFDAC7A87C91}"/>
              </a:ext>
            </a:extLst>
          </p:cNvPr>
          <p:cNvCxnSpPr/>
          <p:nvPr/>
        </p:nvCxnSpPr>
        <p:spPr bwMode="auto">
          <a:xfrm>
            <a:off x="6761962" y="5826125"/>
            <a:ext cx="68183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87D07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EA9844E-1BF5-48B6-AE5F-A2B7A75A6A6E}"/>
              </a:ext>
            </a:extLst>
          </p:cNvPr>
          <p:cNvCxnSpPr/>
          <p:nvPr/>
        </p:nvCxnSpPr>
        <p:spPr bwMode="auto">
          <a:xfrm>
            <a:off x="1188244" y="5170488"/>
            <a:ext cx="6818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7055F89-E447-42F5-B403-BCAAF4D5855A}"/>
              </a:ext>
            </a:extLst>
          </p:cNvPr>
          <p:cNvSpPr txBox="1"/>
          <p:nvPr/>
        </p:nvSpPr>
        <p:spPr>
          <a:xfrm>
            <a:off x="228600" y="6096000"/>
            <a:ext cx="350520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Ref: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David Mount’s Lecture Notes; 4A Textbook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F3EC0-EA64-48A0-9AB1-13F50E1F8719}"/>
              </a:ext>
            </a:extLst>
          </p:cNvPr>
          <p:cNvSpPr txBox="1"/>
          <p:nvPr/>
        </p:nvSpPr>
        <p:spPr>
          <a:xfrm>
            <a:off x="251778" y="2622519"/>
            <a:ext cx="1282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sweep-line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DA3895-5E17-4460-8FB9-78124F0038EF}"/>
              </a:ext>
            </a:extLst>
          </p:cNvPr>
          <p:cNvCxnSpPr>
            <a:cxnSpLocks/>
          </p:cNvCxnSpPr>
          <p:nvPr/>
        </p:nvCxnSpPr>
        <p:spPr bwMode="auto">
          <a:xfrm flipV="1">
            <a:off x="4930776" y="3022629"/>
            <a:ext cx="848986" cy="117789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227" name="Oval 14">
            <a:extLst>
              <a:ext uri="{FF2B5EF4-FFF2-40B4-BE49-F238E27FC236}">
                <a16:creationId xmlns:a16="http://schemas.microsoft.com/office/drawing/2014/main" id="{085B73E3-C0CA-412F-BE87-D6D4E26F6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439" y="3757513"/>
            <a:ext cx="97789" cy="93553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27C07FC-6CC9-4453-802F-DB96113D70A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07416" y="3362355"/>
            <a:ext cx="686984" cy="180813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35EE41-BF74-40B1-B440-52AFC221EF7C}"/>
              </a:ext>
            </a:extLst>
          </p:cNvPr>
          <p:cNvSpPr txBox="1"/>
          <p:nvPr/>
        </p:nvSpPr>
        <p:spPr>
          <a:xfrm>
            <a:off x="131365" y="1223131"/>
            <a:ext cx="8672512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 panose="02020603050405020304" pitchFamily="18" charset="0"/>
                <a:sym typeface="Symbol" panose="05050102010706020507" pitchFamily="18" charset="2"/>
              </a:rPr>
              <a:t>Perform plane-sweep along </a:t>
            </a:r>
            <a:r>
              <a:rPr kumimoji="0" lang="en-US" altLang="en-US" sz="2200" b="0" i="1" u="none" strike="noStrike" kern="0" cap="none" spc="0" normalizeH="0" baseline="0" noProof="0" dirty="0">
                <a:ln>
                  <a:noFill/>
                </a:ln>
                <a:solidFill>
                  <a:srgbClr val="008380"/>
                </a:solidFill>
                <a:effectLst/>
                <a:uLnTx/>
                <a:uFillTx/>
                <a:latin typeface="Times New Roman"/>
                <a:cs typeface="Times New Roman" panose="02020603050405020304" pitchFamily="18" charset="0"/>
                <a:sym typeface="Symbol" panose="05050102010706020507" pitchFamily="18" charset="2"/>
              </a:rPr>
              <a:t>x-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8380"/>
                </a:solidFill>
                <a:effectLst/>
                <a:uLnTx/>
                <a:uFillTx/>
                <a:latin typeface="Times New Roman"/>
                <a:cs typeface="Times New Roman" panose="02020603050405020304" pitchFamily="18" charset="0"/>
                <a:sym typeface="Symbol" panose="05050102010706020507" pitchFamily="18" charset="2"/>
              </a:rPr>
              <a:t>axis with a vertical line</a:t>
            </a:r>
            <a:r>
              <a:rPr kumimoji="0" lang="en-US" altLang="en-US" sz="2200" b="0" i="1" u="none" strike="noStrike" kern="0" cap="none" spc="0" normalizeH="0" baseline="0" noProof="0" dirty="0">
                <a:ln>
                  <a:noFill/>
                </a:ln>
                <a:solidFill>
                  <a:srgbClr val="008380"/>
                </a:solidFill>
                <a:effectLst/>
                <a:uLnTx/>
                <a:uFillTx/>
                <a:latin typeface="Times New Roman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 panose="02020603050405020304" pitchFamily="18" charset="0"/>
                <a:sym typeface="Symbol" panose="05050102010706020507" pitchFamily="18" charset="2"/>
              </a:rPr>
              <a:t>halting at vertices in order;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lang="en-US" altLang="en-US" sz="2200" kern="0" dirty="0">
                <a:solidFill>
                  <a:srgbClr val="000000"/>
                </a:solidFill>
                <a:latin typeface="Times New Roman"/>
                <a:cs typeface="Times New Roman" panose="02020603050405020304" pitchFamily="18" charset="0"/>
                <a:sym typeface="Symbol" panose="05050102010706020507" pitchFamily="18" charset="2"/>
              </a:rPr>
              <a:t>Update sweep-line status (SLS);</a:t>
            </a:r>
            <a:endParaRPr kumimoji="0" lang="en-US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 panose="02020603050405020304" pitchFamily="18" charset="0"/>
                <a:sym typeface="Symbol" panose="05050102010706020507" pitchFamily="18" charset="2"/>
              </a:rPr>
              <a:t>Take appropriate actions depending on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3893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build="p" animBg="1"/>
      <p:bldP spid="228362" grpId="0"/>
      <p:bldP spid="228362" grpId="1"/>
      <p:bldP spid="228380" grpId="0"/>
      <p:bldP spid="228381" grpId="0" animBg="1"/>
      <p:bldP spid="228387" grpId="0"/>
      <p:bldP spid="228388" grpId="0"/>
      <p:bldP spid="228389" grpId="0"/>
      <p:bldP spid="228394" grpId="0"/>
      <p:bldP spid="228398" grpId="0"/>
      <p:bldP spid="228400" grpId="0"/>
      <p:bldP spid="228402" grpId="0"/>
      <p:bldP spid="228404" grpId="0"/>
      <p:bldP spid="228407" grpId="0"/>
      <p:bldP spid="2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FFFFFF"/>
            </a:gs>
            <a:gs pos="100000">
              <a:srgbClr val="FFFFF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33600"/>
          </a:xfrm>
          <a:solidFill>
            <a:srgbClr val="FFFFCC"/>
          </a:solidFill>
        </p:spPr>
        <p:txBody>
          <a:bodyPr/>
          <a:lstStyle/>
          <a:p>
            <a:br>
              <a:rPr lang="en-IN" sz="3200" dirty="0">
                <a:solidFill>
                  <a:schemeClr val="bg2"/>
                </a:solidFill>
                <a:effectLst/>
                <a:latin typeface="Calibri" pitchFamily="34" charset="0"/>
                <a:cs typeface="Calibri" pitchFamily="34" charset="0"/>
              </a:rPr>
            </a:br>
            <a:r>
              <a:rPr lang="en-IN" sz="3200" dirty="0">
                <a:solidFill>
                  <a:srgbClr val="000000"/>
                </a:solidFill>
                <a:effectLst/>
              </a:rPr>
              <a:t>CS60064</a:t>
            </a:r>
            <a:r>
              <a:rPr lang="en-IN" sz="3200" dirty="0">
                <a:solidFill>
                  <a:schemeClr val="bg2"/>
                </a:solidFill>
                <a:effectLst/>
                <a:cs typeface="Calibri" pitchFamily="34" charset="0"/>
              </a:rPr>
              <a:t>                                   Spring </a:t>
            </a:r>
            <a:r>
              <a:rPr lang="en-US" sz="3200" dirty="0">
                <a:solidFill>
                  <a:schemeClr val="bg2"/>
                </a:solidFill>
                <a:effectLst/>
                <a:cs typeface="Calibri" pitchFamily="34" charset="0"/>
              </a:rPr>
              <a:t>2022</a:t>
            </a:r>
            <a:r>
              <a:rPr lang="en-IN" sz="3200" dirty="0">
                <a:solidFill>
                  <a:schemeClr val="bg2"/>
                </a:solidFill>
                <a:effectLst/>
                <a:cs typeface="Calibri" pitchFamily="34" charset="0"/>
              </a:rPr>
              <a:t> </a:t>
            </a:r>
            <a:r>
              <a:rPr lang="en-IN" sz="3200" b="1" dirty="0">
                <a:solidFill>
                  <a:schemeClr val="bg2"/>
                </a:solidFill>
                <a:effectLst/>
                <a:cs typeface="Calibri" pitchFamily="34" charset="0"/>
              </a:rPr>
              <a:t>                </a:t>
            </a:r>
            <a:br>
              <a:rPr lang="en-IN" sz="3200" b="1" dirty="0">
                <a:solidFill>
                  <a:schemeClr val="bg2"/>
                </a:solidFill>
                <a:effectLst/>
                <a:cs typeface="Calibri" pitchFamily="34" charset="0"/>
              </a:rPr>
            </a:br>
            <a:r>
              <a:rPr lang="en-IN" sz="3200" dirty="0">
                <a:solidFill>
                  <a:srgbClr val="000000"/>
                </a:solidFill>
                <a:effectLst/>
              </a:rPr>
              <a:t>Computational Geometry</a:t>
            </a:r>
            <a:endParaRPr lang="en-IN" sz="3200" b="1" dirty="0">
              <a:solidFill>
                <a:schemeClr val="bg2"/>
              </a:solidFill>
              <a:effectLst/>
              <a:cs typeface="Times New Roman" pitchFamily="18" charset="0"/>
            </a:endParaRPr>
          </a:p>
        </p:txBody>
      </p:sp>
      <p:sp>
        <p:nvSpPr>
          <p:cNvPr id="202755" name="Text Box 1028"/>
          <p:cNvSpPr txBox="1">
            <a:spLocks noChangeArrowheads="1"/>
          </p:cNvSpPr>
          <p:nvPr/>
        </p:nvSpPr>
        <p:spPr bwMode="auto">
          <a:xfrm>
            <a:off x="4953000" y="3200400"/>
            <a:ext cx="4343400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2756" name="Line 1029"/>
          <p:cNvSpPr>
            <a:spLocks noChangeShapeType="1"/>
          </p:cNvSpPr>
          <p:nvPr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2757" name="Line 1031"/>
          <p:cNvSpPr>
            <a:spLocks noChangeShapeType="1"/>
          </p:cNvSpPr>
          <p:nvPr/>
        </p:nvSpPr>
        <p:spPr bwMode="auto">
          <a:xfrm>
            <a:off x="0" y="2133600"/>
            <a:ext cx="9144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2758" name="Text Box 1032"/>
          <p:cNvSpPr txBox="1">
            <a:spLocks noChangeArrowheads="1"/>
          </p:cNvSpPr>
          <p:nvPr/>
        </p:nvSpPr>
        <p:spPr bwMode="auto">
          <a:xfrm>
            <a:off x="0" y="5715000"/>
            <a:ext cx="9144000" cy="1077913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  <a:ea typeface="+mn-ea"/>
                <a:cs typeface="Times New Roman" pitchFamily="18" charset="0"/>
              </a:rPr>
              <a:t>Indian Institute of Technology Kharagpur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pitchFamily="18" charset="0"/>
                <a:ea typeface="+mn-ea"/>
                <a:cs typeface="Times New Roman" pitchFamily="18" charset="0"/>
              </a:rPr>
              <a:t>Computer Science and Engineering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2759" name="TextBox 9"/>
          <p:cNvSpPr txBox="1">
            <a:spLocks noChangeArrowheads="1"/>
          </p:cNvSpPr>
          <p:nvPr/>
        </p:nvSpPr>
        <p:spPr bwMode="auto">
          <a:xfrm>
            <a:off x="0" y="2438400"/>
            <a:ext cx="9144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Instructors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Times New Roman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Bhargab B. Bhattacharya (BBB)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Partha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Bhowmick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 (PB)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Lecture 08 &amp; Lecture 09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Arial Narrow"/>
                <a:ea typeface="Times New Roman"/>
                <a:cs typeface="Arial"/>
              </a:rPr>
              <a:t>21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Times New Roman"/>
                <a:cs typeface="Arial"/>
              </a:rPr>
              <a:t> January 2022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/>
              <a:ea typeface="Times New Roma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00144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164B-BF87-4625-BB88-27FEE6F7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67" y="304800"/>
            <a:ext cx="8380866" cy="1143000"/>
          </a:xfrm>
          <a:solidFill>
            <a:srgbClr val="00B0F0"/>
          </a:solidFill>
        </p:spPr>
        <p:txBody>
          <a:bodyPr/>
          <a:lstStyle/>
          <a:p>
            <a:pPr>
              <a:defRPr/>
            </a:pPr>
            <a:r>
              <a:rPr lang="en-US" sz="3600" b="0" dirty="0">
                <a:solidFill>
                  <a:schemeClr val="bg1"/>
                </a:solidFill>
              </a:rPr>
              <a:t>Partitioning a polygon with </a:t>
            </a:r>
            <a:r>
              <a:rPr lang="en-US" sz="3600" b="0" i="1" dirty="0">
                <a:solidFill>
                  <a:schemeClr val="bg1"/>
                </a:solidFill>
              </a:rPr>
              <a:t>n</a:t>
            </a:r>
            <a:r>
              <a:rPr lang="en-US" sz="3600" b="0" dirty="0">
                <a:solidFill>
                  <a:schemeClr val="bg1"/>
                </a:solidFill>
              </a:rPr>
              <a:t> vertices  into monotone pieces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14E1-2768-4A5F-96E9-B27E9968D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124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Method via </a:t>
            </a:r>
            <a:r>
              <a:rPr lang="en-US" dirty="0" err="1"/>
              <a:t>trapezoidation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695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E0730D-1FDE-4845-BB9F-D55CEB98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" y="838200"/>
            <a:ext cx="4630659" cy="47244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FC775A1-2559-47D5-B2CD-469432099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127" y="609600"/>
            <a:ext cx="4506351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18">
            <a:extLst>
              <a:ext uri="{FF2B5EF4-FFF2-40B4-BE49-F238E27FC236}">
                <a16:creationId xmlns:a16="http://schemas.microsoft.com/office/drawing/2014/main" id="{1C7027FD-363F-4B3A-834D-8F0CF5F5FA1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88568" y="3826168"/>
            <a:ext cx="1790700" cy="3175"/>
          </a:xfrm>
          <a:prstGeom prst="straightConnector1">
            <a:avLst/>
          </a:prstGeom>
          <a:noFill/>
          <a:ln w="38100" algn="ctr">
            <a:solidFill>
              <a:srgbClr val="3333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9">
            <a:extLst>
              <a:ext uri="{FF2B5EF4-FFF2-40B4-BE49-F238E27FC236}">
                <a16:creationId xmlns:a16="http://schemas.microsoft.com/office/drawing/2014/main" id="{7C3CF7EC-84B1-4F88-9A1D-778A50FA5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8665" y="4723105"/>
            <a:ext cx="17351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-monotone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507ECA-3B2C-44B5-97F3-9A2045FB9751}"/>
              </a:ext>
            </a:extLst>
          </p:cNvPr>
          <p:cNvSpPr/>
          <p:nvPr/>
        </p:nvSpPr>
        <p:spPr bwMode="auto">
          <a:xfrm>
            <a:off x="857070" y="1346613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4A2C4E-29B8-4768-A055-7251D40848BE}"/>
              </a:ext>
            </a:extLst>
          </p:cNvPr>
          <p:cNvSpPr/>
          <p:nvPr/>
        </p:nvSpPr>
        <p:spPr bwMode="auto">
          <a:xfrm>
            <a:off x="1542870" y="1438053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A7BE6-FFC0-43DB-BD6F-5C969D51AA57}"/>
              </a:ext>
            </a:extLst>
          </p:cNvPr>
          <p:cNvSpPr/>
          <p:nvPr/>
        </p:nvSpPr>
        <p:spPr bwMode="auto">
          <a:xfrm>
            <a:off x="2179894" y="3070171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4B74BE-1556-487C-965A-7531B0DB5B37}"/>
              </a:ext>
            </a:extLst>
          </p:cNvPr>
          <p:cNvSpPr/>
          <p:nvPr/>
        </p:nvSpPr>
        <p:spPr bwMode="auto">
          <a:xfrm>
            <a:off x="1651296" y="3212411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1C970E-B73D-4243-8E75-08B450382F61}"/>
              </a:ext>
            </a:extLst>
          </p:cNvPr>
          <p:cNvSpPr/>
          <p:nvPr/>
        </p:nvSpPr>
        <p:spPr bwMode="auto">
          <a:xfrm>
            <a:off x="2179894" y="2047653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D9F84F-7DA7-44C0-AA35-A7F5F8D0D4CE}"/>
              </a:ext>
            </a:extLst>
          </p:cNvPr>
          <p:cNvCxnSpPr>
            <a:cxnSpLocks/>
          </p:cNvCxnSpPr>
          <p:nvPr/>
        </p:nvCxnSpPr>
        <p:spPr bwMode="auto">
          <a:xfrm>
            <a:off x="3158310" y="5959078"/>
            <a:ext cx="130337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6600CC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3FC306-3E96-44D7-8AAA-A393625CD243}"/>
              </a:ext>
            </a:extLst>
          </p:cNvPr>
          <p:cNvCxnSpPr>
            <a:cxnSpLocks/>
          </p:cNvCxnSpPr>
          <p:nvPr/>
        </p:nvCxnSpPr>
        <p:spPr bwMode="auto">
          <a:xfrm>
            <a:off x="5893253" y="5771263"/>
            <a:ext cx="130337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6600CC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Explosion: 8 Points 39">
            <a:extLst>
              <a:ext uri="{FF2B5EF4-FFF2-40B4-BE49-F238E27FC236}">
                <a16:creationId xmlns:a16="http://schemas.microsoft.com/office/drawing/2014/main" id="{8D327384-7A2C-47F2-8D20-68F145DEE104}"/>
              </a:ext>
            </a:extLst>
          </p:cNvPr>
          <p:cNvSpPr/>
          <p:nvPr/>
        </p:nvSpPr>
        <p:spPr bwMode="auto">
          <a:xfrm>
            <a:off x="3505199" y="6088988"/>
            <a:ext cx="304800" cy="381000"/>
          </a:xfrm>
          <a:prstGeom prst="irregularSeal1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FACDD43-69C9-46CE-B3C7-76528F90B83C}"/>
              </a:ext>
            </a:extLst>
          </p:cNvPr>
          <p:cNvGrpSpPr/>
          <p:nvPr/>
        </p:nvGrpSpPr>
        <p:grpSpPr>
          <a:xfrm>
            <a:off x="2673826" y="5608629"/>
            <a:ext cx="2011680" cy="1200264"/>
            <a:chOff x="2682240" y="5410200"/>
            <a:chExt cx="2011680" cy="120026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9BC34A2-10FA-4EC5-8A54-2A0D710F777D}"/>
                </a:ext>
              </a:extLst>
            </p:cNvPr>
            <p:cNvGrpSpPr/>
            <p:nvPr/>
          </p:nvGrpSpPr>
          <p:grpSpPr>
            <a:xfrm>
              <a:off x="2682240" y="5410200"/>
              <a:ext cx="2011680" cy="1200264"/>
              <a:chOff x="2682240" y="5495176"/>
              <a:chExt cx="2011680" cy="120026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C5C890F-752A-4267-A29A-B80B8F0A7CB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31040" y="5525373"/>
                <a:ext cx="472877" cy="32415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765910-48B8-4C30-AE7F-BB7A1C9BC417}"/>
                  </a:ext>
                </a:extLst>
              </p:cNvPr>
              <p:cNvCxnSpPr>
                <a:cxnSpLocks/>
                <a:stCxn id="35" idx="0"/>
              </p:cNvCxnSpPr>
              <p:nvPr/>
            </p:nvCxnSpPr>
            <p:spPr bwMode="auto">
              <a:xfrm>
                <a:off x="3352800" y="5527040"/>
                <a:ext cx="369529" cy="32020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930B659-8715-4879-B6D6-E435CC918C7B}"/>
                  </a:ext>
                </a:extLst>
              </p:cNvPr>
              <p:cNvSpPr/>
              <p:nvPr/>
            </p:nvSpPr>
            <p:spPr bwMode="auto">
              <a:xfrm>
                <a:off x="2682240" y="5495176"/>
                <a:ext cx="2011680" cy="1200264"/>
              </a:xfrm>
              <a:custGeom>
                <a:avLst/>
                <a:gdLst>
                  <a:gd name="connsiteX0" fmla="*/ 670560 w 2011680"/>
                  <a:gd name="connsiteY0" fmla="*/ 31864 h 1200264"/>
                  <a:gd name="connsiteX1" fmla="*/ 528320 w 2011680"/>
                  <a:gd name="connsiteY1" fmla="*/ 31864 h 1200264"/>
                  <a:gd name="connsiteX2" fmla="*/ 314960 w 2011680"/>
                  <a:gd name="connsiteY2" fmla="*/ 42024 h 1200264"/>
                  <a:gd name="connsiteX3" fmla="*/ 223520 w 2011680"/>
                  <a:gd name="connsiteY3" fmla="*/ 62344 h 1200264"/>
                  <a:gd name="connsiteX4" fmla="*/ 162560 w 2011680"/>
                  <a:gd name="connsiteY4" fmla="*/ 123304 h 1200264"/>
                  <a:gd name="connsiteX5" fmla="*/ 132080 w 2011680"/>
                  <a:gd name="connsiteY5" fmla="*/ 143624 h 1200264"/>
                  <a:gd name="connsiteX6" fmla="*/ 111760 w 2011680"/>
                  <a:gd name="connsiteY6" fmla="*/ 214744 h 1200264"/>
                  <a:gd name="connsiteX7" fmla="*/ 121920 w 2011680"/>
                  <a:gd name="connsiteY7" fmla="*/ 326504 h 1200264"/>
                  <a:gd name="connsiteX8" fmla="*/ 111760 w 2011680"/>
                  <a:gd name="connsiteY8" fmla="*/ 417944 h 1200264"/>
                  <a:gd name="connsiteX9" fmla="*/ 81280 w 2011680"/>
                  <a:gd name="connsiteY9" fmla="*/ 458584 h 1200264"/>
                  <a:gd name="connsiteX10" fmla="*/ 71120 w 2011680"/>
                  <a:gd name="connsiteY10" fmla="*/ 489064 h 1200264"/>
                  <a:gd name="connsiteX11" fmla="*/ 20320 w 2011680"/>
                  <a:gd name="connsiteY11" fmla="*/ 560184 h 1200264"/>
                  <a:gd name="connsiteX12" fmla="*/ 0 w 2011680"/>
                  <a:gd name="connsiteY12" fmla="*/ 631304 h 1200264"/>
                  <a:gd name="connsiteX13" fmla="*/ 10160 w 2011680"/>
                  <a:gd name="connsiteY13" fmla="*/ 702424 h 1200264"/>
                  <a:gd name="connsiteX14" fmla="*/ 71120 w 2011680"/>
                  <a:gd name="connsiteY14" fmla="*/ 732904 h 1200264"/>
                  <a:gd name="connsiteX15" fmla="*/ 172720 w 2011680"/>
                  <a:gd name="connsiteY15" fmla="*/ 793864 h 1200264"/>
                  <a:gd name="connsiteX16" fmla="*/ 243840 w 2011680"/>
                  <a:gd name="connsiteY16" fmla="*/ 864984 h 1200264"/>
                  <a:gd name="connsiteX17" fmla="*/ 314960 w 2011680"/>
                  <a:gd name="connsiteY17" fmla="*/ 936104 h 1200264"/>
                  <a:gd name="connsiteX18" fmla="*/ 386080 w 2011680"/>
                  <a:gd name="connsiteY18" fmla="*/ 925944 h 1200264"/>
                  <a:gd name="connsiteX19" fmla="*/ 426720 w 2011680"/>
                  <a:gd name="connsiteY19" fmla="*/ 915784 h 1200264"/>
                  <a:gd name="connsiteX20" fmla="*/ 599440 w 2011680"/>
                  <a:gd name="connsiteY20" fmla="*/ 925944 h 1200264"/>
                  <a:gd name="connsiteX21" fmla="*/ 690880 w 2011680"/>
                  <a:gd name="connsiteY21" fmla="*/ 946264 h 1200264"/>
                  <a:gd name="connsiteX22" fmla="*/ 721360 w 2011680"/>
                  <a:gd name="connsiteY22" fmla="*/ 966584 h 1200264"/>
                  <a:gd name="connsiteX23" fmla="*/ 782320 w 2011680"/>
                  <a:gd name="connsiteY23" fmla="*/ 997064 h 1200264"/>
                  <a:gd name="connsiteX24" fmla="*/ 863600 w 2011680"/>
                  <a:gd name="connsiteY24" fmla="*/ 1058024 h 1200264"/>
                  <a:gd name="connsiteX25" fmla="*/ 914400 w 2011680"/>
                  <a:gd name="connsiteY25" fmla="*/ 1088504 h 1200264"/>
                  <a:gd name="connsiteX26" fmla="*/ 965200 w 2011680"/>
                  <a:gd name="connsiteY26" fmla="*/ 1129144 h 1200264"/>
                  <a:gd name="connsiteX27" fmla="*/ 1016000 w 2011680"/>
                  <a:gd name="connsiteY27" fmla="*/ 1149464 h 1200264"/>
                  <a:gd name="connsiteX28" fmla="*/ 1056640 w 2011680"/>
                  <a:gd name="connsiteY28" fmla="*/ 1179944 h 1200264"/>
                  <a:gd name="connsiteX29" fmla="*/ 1087120 w 2011680"/>
                  <a:gd name="connsiteY29" fmla="*/ 1200264 h 1200264"/>
                  <a:gd name="connsiteX30" fmla="*/ 1127760 w 2011680"/>
                  <a:gd name="connsiteY30" fmla="*/ 1149464 h 1200264"/>
                  <a:gd name="connsiteX31" fmla="*/ 1188720 w 2011680"/>
                  <a:gd name="connsiteY31" fmla="*/ 1047864 h 1200264"/>
                  <a:gd name="connsiteX32" fmla="*/ 1259840 w 2011680"/>
                  <a:gd name="connsiteY32" fmla="*/ 997064 h 1200264"/>
                  <a:gd name="connsiteX33" fmla="*/ 1290320 w 2011680"/>
                  <a:gd name="connsiteY33" fmla="*/ 976744 h 1200264"/>
                  <a:gd name="connsiteX34" fmla="*/ 1330960 w 2011680"/>
                  <a:gd name="connsiteY34" fmla="*/ 966584 h 1200264"/>
                  <a:gd name="connsiteX35" fmla="*/ 1361440 w 2011680"/>
                  <a:gd name="connsiteY35" fmla="*/ 956424 h 1200264"/>
                  <a:gd name="connsiteX36" fmla="*/ 1432560 w 2011680"/>
                  <a:gd name="connsiteY36" fmla="*/ 966584 h 1200264"/>
                  <a:gd name="connsiteX37" fmla="*/ 1544320 w 2011680"/>
                  <a:gd name="connsiteY37" fmla="*/ 1017384 h 1200264"/>
                  <a:gd name="connsiteX38" fmla="*/ 1615440 w 2011680"/>
                  <a:gd name="connsiteY38" fmla="*/ 1047864 h 1200264"/>
                  <a:gd name="connsiteX39" fmla="*/ 1706880 w 2011680"/>
                  <a:gd name="connsiteY39" fmla="*/ 1129144 h 1200264"/>
                  <a:gd name="connsiteX40" fmla="*/ 1767840 w 2011680"/>
                  <a:gd name="connsiteY40" fmla="*/ 1179944 h 1200264"/>
                  <a:gd name="connsiteX41" fmla="*/ 1778000 w 2011680"/>
                  <a:gd name="connsiteY41" fmla="*/ 1149464 h 1200264"/>
                  <a:gd name="connsiteX42" fmla="*/ 1767840 w 2011680"/>
                  <a:gd name="connsiteY42" fmla="*/ 1118984 h 1200264"/>
                  <a:gd name="connsiteX43" fmla="*/ 1757680 w 2011680"/>
                  <a:gd name="connsiteY43" fmla="*/ 1078344 h 1200264"/>
                  <a:gd name="connsiteX44" fmla="*/ 1727200 w 2011680"/>
                  <a:gd name="connsiteY44" fmla="*/ 1007224 h 1200264"/>
                  <a:gd name="connsiteX45" fmla="*/ 1706880 w 2011680"/>
                  <a:gd name="connsiteY45" fmla="*/ 936104 h 1200264"/>
                  <a:gd name="connsiteX46" fmla="*/ 1656080 w 2011680"/>
                  <a:gd name="connsiteY46" fmla="*/ 854824 h 1200264"/>
                  <a:gd name="connsiteX47" fmla="*/ 1645920 w 2011680"/>
                  <a:gd name="connsiteY47" fmla="*/ 824344 h 1200264"/>
                  <a:gd name="connsiteX48" fmla="*/ 1656080 w 2011680"/>
                  <a:gd name="connsiteY48" fmla="*/ 621144 h 1200264"/>
                  <a:gd name="connsiteX49" fmla="*/ 1717040 w 2011680"/>
                  <a:gd name="connsiteY49" fmla="*/ 590664 h 1200264"/>
                  <a:gd name="connsiteX50" fmla="*/ 1747520 w 2011680"/>
                  <a:gd name="connsiteY50" fmla="*/ 570344 h 1200264"/>
                  <a:gd name="connsiteX51" fmla="*/ 1778000 w 2011680"/>
                  <a:gd name="connsiteY51" fmla="*/ 539864 h 1200264"/>
                  <a:gd name="connsiteX52" fmla="*/ 1818640 w 2011680"/>
                  <a:gd name="connsiteY52" fmla="*/ 529704 h 1200264"/>
                  <a:gd name="connsiteX53" fmla="*/ 1889760 w 2011680"/>
                  <a:gd name="connsiteY53" fmla="*/ 509384 h 1200264"/>
                  <a:gd name="connsiteX54" fmla="*/ 1920240 w 2011680"/>
                  <a:gd name="connsiteY54" fmla="*/ 489064 h 1200264"/>
                  <a:gd name="connsiteX55" fmla="*/ 2001520 w 2011680"/>
                  <a:gd name="connsiteY55" fmla="*/ 468744 h 1200264"/>
                  <a:gd name="connsiteX56" fmla="*/ 2011680 w 2011680"/>
                  <a:gd name="connsiteY56" fmla="*/ 438264 h 1200264"/>
                  <a:gd name="connsiteX57" fmla="*/ 1981200 w 2011680"/>
                  <a:gd name="connsiteY57" fmla="*/ 367144 h 1200264"/>
                  <a:gd name="connsiteX58" fmla="*/ 1971040 w 2011680"/>
                  <a:gd name="connsiteY58" fmla="*/ 336664 h 1200264"/>
                  <a:gd name="connsiteX59" fmla="*/ 1930400 w 2011680"/>
                  <a:gd name="connsiteY59" fmla="*/ 275704 h 1200264"/>
                  <a:gd name="connsiteX60" fmla="*/ 1910080 w 2011680"/>
                  <a:gd name="connsiteY60" fmla="*/ 214744 h 1200264"/>
                  <a:gd name="connsiteX61" fmla="*/ 1879600 w 2011680"/>
                  <a:gd name="connsiteY61" fmla="*/ 184264 h 1200264"/>
                  <a:gd name="connsiteX62" fmla="*/ 1778000 w 2011680"/>
                  <a:gd name="connsiteY62" fmla="*/ 123304 h 1200264"/>
                  <a:gd name="connsiteX63" fmla="*/ 1747520 w 2011680"/>
                  <a:gd name="connsiteY63" fmla="*/ 102984 h 1200264"/>
                  <a:gd name="connsiteX64" fmla="*/ 1706880 w 2011680"/>
                  <a:gd name="connsiteY64" fmla="*/ 92824 h 1200264"/>
                  <a:gd name="connsiteX65" fmla="*/ 1635760 w 2011680"/>
                  <a:gd name="connsiteY65" fmla="*/ 52184 h 1200264"/>
                  <a:gd name="connsiteX66" fmla="*/ 1605280 w 2011680"/>
                  <a:gd name="connsiteY66" fmla="*/ 42024 h 1200264"/>
                  <a:gd name="connsiteX67" fmla="*/ 1544320 w 2011680"/>
                  <a:gd name="connsiteY67" fmla="*/ 1384 h 1200264"/>
                  <a:gd name="connsiteX68" fmla="*/ 1534160 w 2011680"/>
                  <a:gd name="connsiteY68" fmla="*/ 31864 h 1200264"/>
                  <a:gd name="connsiteX69" fmla="*/ 1524000 w 2011680"/>
                  <a:gd name="connsiteY69" fmla="*/ 31864 h 1200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011680" h="1200264">
                    <a:moveTo>
                      <a:pt x="670560" y="31864"/>
                    </a:moveTo>
                    <a:cubicBezTo>
                      <a:pt x="564417" y="14173"/>
                      <a:pt x="654231" y="23180"/>
                      <a:pt x="528320" y="31864"/>
                    </a:cubicBezTo>
                    <a:cubicBezTo>
                      <a:pt x="457288" y="36763"/>
                      <a:pt x="386080" y="38637"/>
                      <a:pt x="314960" y="42024"/>
                    </a:cubicBezTo>
                    <a:cubicBezTo>
                      <a:pt x="305919" y="43832"/>
                      <a:pt x="236075" y="56963"/>
                      <a:pt x="223520" y="62344"/>
                    </a:cubicBezTo>
                    <a:cubicBezTo>
                      <a:pt x="181618" y="80302"/>
                      <a:pt x="196668" y="89196"/>
                      <a:pt x="162560" y="123304"/>
                    </a:cubicBezTo>
                    <a:cubicBezTo>
                      <a:pt x="153926" y="131938"/>
                      <a:pt x="142240" y="136851"/>
                      <a:pt x="132080" y="143624"/>
                    </a:cubicBezTo>
                    <a:cubicBezTo>
                      <a:pt x="127289" y="157997"/>
                      <a:pt x="111760" y="201987"/>
                      <a:pt x="111760" y="214744"/>
                    </a:cubicBezTo>
                    <a:cubicBezTo>
                      <a:pt x="111760" y="252151"/>
                      <a:pt x="118533" y="289251"/>
                      <a:pt x="121920" y="326504"/>
                    </a:cubicBezTo>
                    <a:cubicBezTo>
                      <a:pt x="118533" y="356984"/>
                      <a:pt x="120779" y="388633"/>
                      <a:pt x="111760" y="417944"/>
                    </a:cubicBezTo>
                    <a:cubicBezTo>
                      <a:pt x="106780" y="434129"/>
                      <a:pt x="89681" y="443882"/>
                      <a:pt x="81280" y="458584"/>
                    </a:cubicBezTo>
                    <a:cubicBezTo>
                      <a:pt x="75967" y="467883"/>
                      <a:pt x="76433" y="479765"/>
                      <a:pt x="71120" y="489064"/>
                    </a:cubicBezTo>
                    <a:cubicBezTo>
                      <a:pt x="52712" y="521279"/>
                      <a:pt x="36045" y="528734"/>
                      <a:pt x="20320" y="560184"/>
                    </a:cubicBezTo>
                    <a:cubicBezTo>
                      <a:pt x="13032" y="574760"/>
                      <a:pt x="3255" y="618283"/>
                      <a:pt x="0" y="631304"/>
                    </a:cubicBezTo>
                    <a:cubicBezTo>
                      <a:pt x="3387" y="655011"/>
                      <a:pt x="434" y="680541"/>
                      <a:pt x="10160" y="702424"/>
                    </a:cubicBezTo>
                    <a:cubicBezTo>
                      <a:pt x="17817" y="719652"/>
                      <a:pt x="56888" y="726805"/>
                      <a:pt x="71120" y="732904"/>
                    </a:cubicBezTo>
                    <a:cubicBezTo>
                      <a:pt x="95055" y="743162"/>
                      <a:pt x="161316" y="778658"/>
                      <a:pt x="172720" y="793864"/>
                    </a:cubicBezTo>
                    <a:cubicBezTo>
                      <a:pt x="233680" y="875144"/>
                      <a:pt x="169333" y="797251"/>
                      <a:pt x="243840" y="864984"/>
                    </a:cubicBezTo>
                    <a:cubicBezTo>
                      <a:pt x="268647" y="887536"/>
                      <a:pt x="314960" y="936104"/>
                      <a:pt x="314960" y="936104"/>
                    </a:cubicBezTo>
                    <a:cubicBezTo>
                      <a:pt x="338667" y="932717"/>
                      <a:pt x="362519" y="930228"/>
                      <a:pt x="386080" y="925944"/>
                    </a:cubicBezTo>
                    <a:cubicBezTo>
                      <a:pt x="399818" y="923446"/>
                      <a:pt x="412756" y="915784"/>
                      <a:pt x="426720" y="915784"/>
                    </a:cubicBezTo>
                    <a:cubicBezTo>
                      <a:pt x="484393" y="915784"/>
                      <a:pt x="541867" y="922557"/>
                      <a:pt x="599440" y="925944"/>
                    </a:cubicBezTo>
                    <a:cubicBezTo>
                      <a:pt x="622853" y="929846"/>
                      <a:pt x="665868" y="933758"/>
                      <a:pt x="690880" y="946264"/>
                    </a:cubicBezTo>
                    <a:cubicBezTo>
                      <a:pt x="701802" y="951725"/>
                      <a:pt x="710438" y="961123"/>
                      <a:pt x="721360" y="966584"/>
                    </a:cubicBezTo>
                    <a:cubicBezTo>
                      <a:pt x="785058" y="998433"/>
                      <a:pt x="718262" y="950477"/>
                      <a:pt x="782320" y="997064"/>
                    </a:cubicBezTo>
                    <a:cubicBezTo>
                      <a:pt x="809709" y="1016983"/>
                      <a:pt x="834560" y="1040600"/>
                      <a:pt x="863600" y="1058024"/>
                    </a:cubicBezTo>
                    <a:cubicBezTo>
                      <a:pt x="880533" y="1068184"/>
                      <a:pt x="898222" y="1077180"/>
                      <a:pt x="914400" y="1088504"/>
                    </a:cubicBezTo>
                    <a:cubicBezTo>
                      <a:pt x="932165" y="1100940"/>
                      <a:pt x="946605" y="1117987"/>
                      <a:pt x="965200" y="1129144"/>
                    </a:cubicBezTo>
                    <a:cubicBezTo>
                      <a:pt x="980839" y="1138527"/>
                      <a:pt x="1000057" y="1140607"/>
                      <a:pt x="1016000" y="1149464"/>
                    </a:cubicBezTo>
                    <a:cubicBezTo>
                      <a:pt x="1030802" y="1157688"/>
                      <a:pt x="1042861" y="1170102"/>
                      <a:pt x="1056640" y="1179944"/>
                    </a:cubicBezTo>
                    <a:cubicBezTo>
                      <a:pt x="1066576" y="1187041"/>
                      <a:pt x="1076960" y="1193491"/>
                      <a:pt x="1087120" y="1200264"/>
                    </a:cubicBezTo>
                    <a:cubicBezTo>
                      <a:pt x="1111378" y="1127490"/>
                      <a:pt x="1076698" y="1210739"/>
                      <a:pt x="1127760" y="1149464"/>
                    </a:cubicBezTo>
                    <a:cubicBezTo>
                      <a:pt x="1158342" y="1112765"/>
                      <a:pt x="1140742" y="1079849"/>
                      <a:pt x="1188720" y="1047864"/>
                    </a:cubicBezTo>
                    <a:cubicBezTo>
                      <a:pt x="1260552" y="999976"/>
                      <a:pt x="1171625" y="1060075"/>
                      <a:pt x="1259840" y="997064"/>
                    </a:cubicBezTo>
                    <a:cubicBezTo>
                      <a:pt x="1269776" y="989967"/>
                      <a:pt x="1279097" y="981554"/>
                      <a:pt x="1290320" y="976744"/>
                    </a:cubicBezTo>
                    <a:cubicBezTo>
                      <a:pt x="1303155" y="971243"/>
                      <a:pt x="1317534" y="970420"/>
                      <a:pt x="1330960" y="966584"/>
                    </a:cubicBezTo>
                    <a:cubicBezTo>
                      <a:pt x="1341258" y="963642"/>
                      <a:pt x="1351280" y="959811"/>
                      <a:pt x="1361440" y="956424"/>
                    </a:cubicBezTo>
                    <a:cubicBezTo>
                      <a:pt x="1385147" y="959811"/>
                      <a:pt x="1409328" y="960776"/>
                      <a:pt x="1432560" y="966584"/>
                    </a:cubicBezTo>
                    <a:cubicBezTo>
                      <a:pt x="1464753" y="974632"/>
                      <a:pt x="1516502" y="1004545"/>
                      <a:pt x="1544320" y="1017384"/>
                    </a:cubicBezTo>
                    <a:cubicBezTo>
                      <a:pt x="1567738" y="1028192"/>
                      <a:pt x="1593161" y="1034868"/>
                      <a:pt x="1615440" y="1047864"/>
                    </a:cubicBezTo>
                    <a:cubicBezTo>
                      <a:pt x="1662220" y="1075152"/>
                      <a:pt x="1667674" y="1095539"/>
                      <a:pt x="1706880" y="1129144"/>
                    </a:cubicBezTo>
                    <a:cubicBezTo>
                      <a:pt x="1805896" y="1214014"/>
                      <a:pt x="1662148" y="1074252"/>
                      <a:pt x="1767840" y="1179944"/>
                    </a:cubicBezTo>
                    <a:cubicBezTo>
                      <a:pt x="1771227" y="1169784"/>
                      <a:pt x="1778000" y="1160174"/>
                      <a:pt x="1778000" y="1149464"/>
                    </a:cubicBezTo>
                    <a:cubicBezTo>
                      <a:pt x="1778000" y="1138754"/>
                      <a:pt x="1770782" y="1129282"/>
                      <a:pt x="1767840" y="1118984"/>
                    </a:cubicBezTo>
                    <a:cubicBezTo>
                      <a:pt x="1764004" y="1105558"/>
                      <a:pt x="1762452" y="1091467"/>
                      <a:pt x="1757680" y="1078344"/>
                    </a:cubicBezTo>
                    <a:cubicBezTo>
                      <a:pt x="1748866" y="1054105"/>
                      <a:pt x="1735875" y="1031513"/>
                      <a:pt x="1727200" y="1007224"/>
                    </a:cubicBezTo>
                    <a:cubicBezTo>
                      <a:pt x="1718908" y="984005"/>
                      <a:pt x="1715306" y="959275"/>
                      <a:pt x="1706880" y="936104"/>
                    </a:cubicBezTo>
                    <a:cubicBezTo>
                      <a:pt x="1693754" y="900007"/>
                      <a:pt x="1679138" y="885567"/>
                      <a:pt x="1656080" y="854824"/>
                    </a:cubicBezTo>
                    <a:cubicBezTo>
                      <a:pt x="1652693" y="844664"/>
                      <a:pt x="1648862" y="834642"/>
                      <a:pt x="1645920" y="824344"/>
                    </a:cubicBezTo>
                    <a:cubicBezTo>
                      <a:pt x="1624362" y="748890"/>
                      <a:pt x="1626808" y="726524"/>
                      <a:pt x="1656080" y="621144"/>
                    </a:cubicBezTo>
                    <a:cubicBezTo>
                      <a:pt x="1660776" y="604237"/>
                      <a:pt x="1705405" y="596482"/>
                      <a:pt x="1717040" y="590664"/>
                    </a:cubicBezTo>
                    <a:cubicBezTo>
                      <a:pt x="1727962" y="585203"/>
                      <a:pt x="1738139" y="578161"/>
                      <a:pt x="1747520" y="570344"/>
                    </a:cubicBezTo>
                    <a:cubicBezTo>
                      <a:pt x="1758558" y="561146"/>
                      <a:pt x="1765525" y="546993"/>
                      <a:pt x="1778000" y="539864"/>
                    </a:cubicBezTo>
                    <a:cubicBezTo>
                      <a:pt x="1790124" y="532936"/>
                      <a:pt x="1805214" y="533540"/>
                      <a:pt x="1818640" y="529704"/>
                    </a:cubicBezTo>
                    <a:cubicBezTo>
                      <a:pt x="1920670" y="500553"/>
                      <a:pt x="1762713" y="541146"/>
                      <a:pt x="1889760" y="509384"/>
                    </a:cubicBezTo>
                    <a:cubicBezTo>
                      <a:pt x="1899920" y="502611"/>
                      <a:pt x="1908764" y="493237"/>
                      <a:pt x="1920240" y="489064"/>
                    </a:cubicBezTo>
                    <a:cubicBezTo>
                      <a:pt x="1946486" y="479520"/>
                      <a:pt x="2001520" y="468744"/>
                      <a:pt x="2001520" y="468744"/>
                    </a:cubicBezTo>
                    <a:cubicBezTo>
                      <a:pt x="2004907" y="458584"/>
                      <a:pt x="2011680" y="448974"/>
                      <a:pt x="2011680" y="438264"/>
                    </a:cubicBezTo>
                    <a:cubicBezTo>
                      <a:pt x="2011680" y="395974"/>
                      <a:pt x="1997791" y="400326"/>
                      <a:pt x="1981200" y="367144"/>
                    </a:cubicBezTo>
                    <a:cubicBezTo>
                      <a:pt x="1976411" y="357565"/>
                      <a:pt x="1976241" y="346026"/>
                      <a:pt x="1971040" y="336664"/>
                    </a:cubicBezTo>
                    <a:cubicBezTo>
                      <a:pt x="1959180" y="315316"/>
                      <a:pt x="1938123" y="298872"/>
                      <a:pt x="1930400" y="275704"/>
                    </a:cubicBezTo>
                    <a:cubicBezTo>
                      <a:pt x="1923627" y="255384"/>
                      <a:pt x="1925226" y="229890"/>
                      <a:pt x="1910080" y="214744"/>
                    </a:cubicBezTo>
                    <a:cubicBezTo>
                      <a:pt x="1899920" y="204584"/>
                      <a:pt x="1890942" y="193085"/>
                      <a:pt x="1879600" y="184264"/>
                    </a:cubicBezTo>
                    <a:cubicBezTo>
                      <a:pt x="1810773" y="130732"/>
                      <a:pt x="1837547" y="157331"/>
                      <a:pt x="1778000" y="123304"/>
                    </a:cubicBezTo>
                    <a:cubicBezTo>
                      <a:pt x="1767398" y="117246"/>
                      <a:pt x="1758743" y="107794"/>
                      <a:pt x="1747520" y="102984"/>
                    </a:cubicBezTo>
                    <a:cubicBezTo>
                      <a:pt x="1734685" y="97483"/>
                      <a:pt x="1719955" y="97727"/>
                      <a:pt x="1706880" y="92824"/>
                    </a:cubicBezTo>
                    <a:cubicBezTo>
                      <a:pt x="1635631" y="66106"/>
                      <a:pt x="1694714" y="81661"/>
                      <a:pt x="1635760" y="52184"/>
                    </a:cubicBezTo>
                    <a:cubicBezTo>
                      <a:pt x="1626181" y="47395"/>
                      <a:pt x="1615440" y="45411"/>
                      <a:pt x="1605280" y="42024"/>
                    </a:cubicBezTo>
                    <a:cubicBezTo>
                      <a:pt x="1600106" y="36850"/>
                      <a:pt x="1563925" y="-8418"/>
                      <a:pt x="1544320" y="1384"/>
                    </a:cubicBezTo>
                    <a:cubicBezTo>
                      <a:pt x="1534741" y="6173"/>
                      <a:pt x="1540101" y="22953"/>
                      <a:pt x="1534160" y="31864"/>
                    </a:cubicBezTo>
                    <a:cubicBezTo>
                      <a:pt x="1532281" y="34682"/>
                      <a:pt x="1527387" y="31864"/>
                      <a:pt x="1524000" y="31864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200" b="0" i="0" u="none" strike="noStrike" kern="1200" cap="none" spc="0" normalizeH="0" baseline="0" noProof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9E1F59-FFA8-4FC0-8103-ADF63C5E3255}"/>
                </a:ext>
              </a:extLst>
            </p:cNvPr>
            <p:cNvSpPr/>
            <p:nvPr/>
          </p:nvSpPr>
          <p:spPr bwMode="auto">
            <a:xfrm>
              <a:off x="3657599" y="5665638"/>
              <a:ext cx="152400" cy="1524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3FEACB-D283-4D04-AA42-8E95DFBAC83E}"/>
              </a:ext>
            </a:extLst>
          </p:cNvPr>
          <p:cNvGrpSpPr/>
          <p:nvPr/>
        </p:nvGrpSpPr>
        <p:grpSpPr>
          <a:xfrm>
            <a:off x="5687157" y="5341976"/>
            <a:ext cx="1696720" cy="1249680"/>
            <a:chOff x="4952721" y="5225388"/>
            <a:chExt cx="1696720" cy="124968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422E391-ED20-45A6-AD5F-D7B4913480F4}"/>
                </a:ext>
              </a:extLst>
            </p:cNvPr>
            <p:cNvGrpSpPr/>
            <p:nvPr/>
          </p:nvGrpSpPr>
          <p:grpSpPr>
            <a:xfrm>
              <a:off x="4952721" y="5225388"/>
              <a:ext cx="1696720" cy="1249680"/>
              <a:chOff x="4886960" y="5486400"/>
              <a:chExt cx="1696720" cy="124968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913147F-0FE3-455F-8CCE-F6273FC939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49925" y="5943141"/>
                <a:ext cx="527046" cy="34819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ED3AE1-0D6B-4707-B8F6-C22371A30D35}"/>
                  </a:ext>
                </a:extLst>
              </p:cNvPr>
              <p:cNvCxnSpPr>
                <a:cxnSpLocks/>
                <a:stCxn id="37" idx="0"/>
              </p:cNvCxnSpPr>
              <p:nvPr/>
            </p:nvCxnSpPr>
            <p:spPr bwMode="auto">
              <a:xfrm>
                <a:off x="5537200" y="5486400"/>
                <a:ext cx="185082" cy="429287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6D72ACA-3111-4F0E-84FD-1E2542E7D791}"/>
                  </a:ext>
                </a:extLst>
              </p:cNvPr>
              <p:cNvSpPr/>
              <p:nvPr/>
            </p:nvSpPr>
            <p:spPr bwMode="auto">
              <a:xfrm>
                <a:off x="4886960" y="5486400"/>
                <a:ext cx="1696720" cy="1249680"/>
              </a:xfrm>
              <a:custGeom>
                <a:avLst/>
                <a:gdLst>
                  <a:gd name="connsiteX0" fmla="*/ 650240 w 1696720"/>
                  <a:gd name="connsiteY0" fmla="*/ 0 h 1249680"/>
                  <a:gd name="connsiteX1" fmla="*/ 538480 w 1696720"/>
                  <a:gd name="connsiteY1" fmla="*/ 40640 h 1249680"/>
                  <a:gd name="connsiteX2" fmla="*/ 497840 w 1696720"/>
                  <a:gd name="connsiteY2" fmla="*/ 50800 h 1249680"/>
                  <a:gd name="connsiteX3" fmla="*/ 365760 w 1696720"/>
                  <a:gd name="connsiteY3" fmla="*/ 71120 h 1249680"/>
                  <a:gd name="connsiteX4" fmla="*/ 284480 w 1696720"/>
                  <a:gd name="connsiteY4" fmla="*/ 91440 h 1249680"/>
                  <a:gd name="connsiteX5" fmla="*/ 233680 w 1696720"/>
                  <a:gd name="connsiteY5" fmla="*/ 101600 h 1249680"/>
                  <a:gd name="connsiteX6" fmla="*/ 172720 w 1696720"/>
                  <a:gd name="connsiteY6" fmla="*/ 162560 h 1249680"/>
                  <a:gd name="connsiteX7" fmla="*/ 132080 w 1696720"/>
                  <a:gd name="connsiteY7" fmla="*/ 193040 h 1249680"/>
                  <a:gd name="connsiteX8" fmla="*/ 101600 w 1696720"/>
                  <a:gd name="connsiteY8" fmla="*/ 233680 h 1249680"/>
                  <a:gd name="connsiteX9" fmla="*/ 71120 w 1696720"/>
                  <a:gd name="connsiteY9" fmla="*/ 254000 h 1249680"/>
                  <a:gd name="connsiteX10" fmla="*/ 0 w 1696720"/>
                  <a:gd name="connsiteY10" fmla="*/ 314960 h 1249680"/>
                  <a:gd name="connsiteX11" fmla="*/ 10160 w 1696720"/>
                  <a:gd name="connsiteY11" fmla="*/ 457200 h 1249680"/>
                  <a:gd name="connsiteX12" fmla="*/ 40640 w 1696720"/>
                  <a:gd name="connsiteY12" fmla="*/ 497840 h 1249680"/>
                  <a:gd name="connsiteX13" fmla="*/ 50800 w 1696720"/>
                  <a:gd name="connsiteY13" fmla="*/ 528320 h 1249680"/>
                  <a:gd name="connsiteX14" fmla="*/ 71120 w 1696720"/>
                  <a:gd name="connsiteY14" fmla="*/ 599440 h 1249680"/>
                  <a:gd name="connsiteX15" fmla="*/ 81280 w 1696720"/>
                  <a:gd name="connsiteY15" fmla="*/ 751840 h 1249680"/>
                  <a:gd name="connsiteX16" fmla="*/ 111760 w 1696720"/>
                  <a:gd name="connsiteY16" fmla="*/ 762000 h 1249680"/>
                  <a:gd name="connsiteX17" fmla="*/ 243840 w 1696720"/>
                  <a:gd name="connsiteY17" fmla="*/ 772160 h 1249680"/>
                  <a:gd name="connsiteX18" fmla="*/ 457200 w 1696720"/>
                  <a:gd name="connsiteY18" fmla="*/ 772160 h 1249680"/>
                  <a:gd name="connsiteX19" fmla="*/ 528320 w 1696720"/>
                  <a:gd name="connsiteY19" fmla="*/ 833120 h 1249680"/>
                  <a:gd name="connsiteX20" fmla="*/ 619760 w 1696720"/>
                  <a:gd name="connsiteY20" fmla="*/ 914400 h 1249680"/>
                  <a:gd name="connsiteX21" fmla="*/ 660400 w 1696720"/>
                  <a:gd name="connsiteY21" fmla="*/ 975360 h 1249680"/>
                  <a:gd name="connsiteX22" fmla="*/ 741680 w 1696720"/>
                  <a:gd name="connsiteY22" fmla="*/ 1046480 h 1249680"/>
                  <a:gd name="connsiteX23" fmla="*/ 782320 w 1696720"/>
                  <a:gd name="connsiteY23" fmla="*/ 1107440 h 1249680"/>
                  <a:gd name="connsiteX24" fmla="*/ 843280 w 1696720"/>
                  <a:gd name="connsiteY24" fmla="*/ 1168400 h 1249680"/>
                  <a:gd name="connsiteX25" fmla="*/ 812800 w 1696720"/>
                  <a:gd name="connsiteY25" fmla="*/ 1178560 h 1249680"/>
                  <a:gd name="connsiteX26" fmla="*/ 934720 w 1696720"/>
                  <a:gd name="connsiteY26" fmla="*/ 1158240 h 1249680"/>
                  <a:gd name="connsiteX27" fmla="*/ 1087120 w 1696720"/>
                  <a:gd name="connsiteY27" fmla="*/ 1168400 h 1249680"/>
                  <a:gd name="connsiteX28" fmla="*/ 1117600 w 1696720"/>
                  <a:gd name="connsiteY28" fmla="*/ 1188720 h 1249680"/>
                  <a:gd name="connsiteX29" fmla="*/ 1188720 w 1696720"/>
                  <a:gd name="connsiteY29" fmla="*/ 1219200 h 1249680"/>
                  <a:gd name="connsiteX30" fmla="*/ 1219200 w 1696720"/>
                  <a:gd name="connsiteY30" fmla="*/ 1249680 h 1249680"/>
                  <a:gd name="connsiteX31" fmla="*/ 1381760 w 1696720"/>
                  <a:gd name="connsiteY31" fmla="*/ 1229360 h 1249680"/>
                  <a:gd name="connsiteX32" fmla="*/ 1432560 w 1696720"/>
                  <a:gd name="connsiteY32" fmla="*/ 1178560 h 1249680"/>
                  <a:gd name="connsiteX33" fmla="*/ 1493520 w 1696720"/>
                  <a:gd name="connsiteY33" fmla="*/ 1137920 h 1249680"/>
                  <a:gd name="connsiteX34" fmla="*/ 1564640 w 1696720"/>
                  <a:gd name="connsiteY34" fmla="*/ 1107440 h 1249680"/>
                  <a:gd name="connsiteX35" fmla="*/ 1595120 w 1696720"/>
                  <a:gd name="connsiteY35" fmla="*/ 1076960 h 1249680"/>
                  <a:gd name="connsiteX36" fmla="*/ 1656080 w 1696720"/>
                  <a:gd name="connsiteY36" fmla="*/ 1026160 h 1249680"/>
                  <a:gd name="connsiteX37" fmla="*/ 1686560 w 1696720"/>
                  <a:gd name="connsiteY37" fmla="*/ 955040 h 1249680"/>
                  <a:gd name="connsiteX38" fmla="*/ 1696720 w 1696720"/>
                  <a:gd name="connsiteY38" fmla="*/ 914400 h 1249680"/>
                  <a:gd name="connsiteX39" fmla="*/ 1686560 w 1696720"/>
                  <a:gd name="connsiteY39" fmla="*/ 782320 h 1249680"/>
                  <a:gd name="connsiteX40" fmla="*/ 1656080 w 1696720"/>
                  <a:gd name="connsiteY40" fmla="*/ 762000 h 1249680"/>
                  <a:gd name="connsiteX41" fmla="*/ 1645920 w 1696720"/>
                  <a:gd name="connsiteY41" fmla="*/ 731520 h 1249680"/>
                  <a:gd name="connsiteX42" fmla="*/ 1595120 w 1696720"/>
                  <a:gd name="connsiteY42" fmla="*/ 670560 h 1249680"/>
                  <a:gd name="connsiteX43" fmla="*/ 1584960 w 1696720"/>
                  <a:gd name="connsiteY43" fmla="*/ 640080 h 1249680"/>
                  <a:gd name="connsiteX44" fmla="*/ 1554480 w 1696720"/>
                  <a:gd name="connsiteY44" fmla="*/ 650240 h 1249680"/>
                  <a:gd name="connsiteX45" fmla="*/ 1493520 w 1696720"/>
                  <a:gd name="connsiteY45" fmla="*/ 690880 h 1249680"/>
                  <a:gd name="connsiteX46" fmla="*/ 1463040 w 1696720"/>
                  <a:gd name="connsiteY46" fmla="*/ 711200 h 1249680"/>
                  <a:gd name="connsiteX47" fmla="*/ 1442720 w 1696720"/>
                  <a:gd name="connsiteY47" fmla="*/ 741680 h 1249680"/>
                  <a:gd name="connsiteX48" fmla="*/ 1432560 w 1696720"/>
                  <a:gd name="connsiteY48" fmla="*/ 782320 h 1249680"/>
                  <a:gd name="connsiteX49" fmla="*/ 1391920 w 1696720"/>
                  <a:gd name="connsiteY49" fmla="*/ 792480 h 1249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696720" h="1249680">
                    <a:moveTo>
                      <a:pt x="650240" y="0"/>
                    </a:moveTo>
                    <a:cubicBezTo>
                      <a:pt x="642410" y="2936"/>
                      <a:pt x="565514" y="32916"/>
                      <a:pt x="538480" y="40640"/>
                    </a:cubicBezTo>
                    <a:cubicBezTo>
                      <a:pt x="525054" y="44476"/>
                      <a:pt x="511578" y="48302"/>
                      <a:pt x="497840" y="50800"/>
                    </a:cubicBezTo>
                    <a:cubicBezTo>
                      <a:pt x="440719" y="61186"/>
                      <a:pt x="420756" y="59335"/>
                      <a:pt x="365760" y="71120"/>
                    </a:cubicBezTo>
                    <a:cubicBezTo>
                      <a:pt x="338453" y="76972"/>
                      <a:pt x="311865" y="85963"/>
                      <a:pt x="284480" y="91440"/>
                    </a:cubicBezTo>
                    <a:lnTo>
                      <a:pt x="233680" y="101600"/>
                    </a:lnTo>
                    <a:cubicBezTo>
                      <a:pt x="213360" y="121920"/>
                      <a:pt x="195709" y="145318"/>
                      <a:pt x="172720" y="162560"/>
                    </a:cubicBezTo>
                    <a:cubicBezTo>
                      <a:pt x="159173" y="172720"/>
                      <a:pt x="144054" y="181066"/>
                      <a:pt x="132080" y="193040"/>
                    </a:cubicBezTo>
                    <a:cubicBezTo>
                      <a:pt x="120106" y="205014"/>
                      <a:pt x="113574" y="221706"/>
                      <a:pt x="101600" y="233680"/>
                    </a:cubicBezTo>
                    <a:cubicBezTo>
                      <a:pt x="92966" y="242314"/>
                      <a:pt x="81056" y="246903"/>
                      <a:pt x="71120" y="254000"/>
                    </a:cubicBezTo>
                    <a:cubicBezTo>
                      <a:pt x="25502" y="286584"/>
                      <a:pt x="36924" y="278036"/>
                      <a:pt x="0" y="314960"/>
                    </a:cubicBezTo>
                    <a:cubicBezTo>
                      <a:pt x="3387" y="362373"/>
                      <a:pt x="-152" y="410798"/>
                      <a:pt x="10160" y="457200"/>
                    </a:cubicBezTo>
                    <a:cubicBezTo>
                      <a:pt x="13833" y="473730"/>
                      <a:pt x="32239" y="483138"/>
                      <a:pt x="40640" y="497840"/>
                    </a:cubicBezTo>
                    <a:cubicBezTo>
                      <a:pt x="45953" y="507139"/>
                      <a:pt x="47858" y="518022"/>
                      <a:pt x="50800" y="528320"/>
                    </a:cubicBezTo>
                    <a:cubicBezTo>
                      <a:pt x="76315" y="617622"/>
                      <a:pt x="46760" y="526359"/>
                      <a:pt x="71120" y="599440"/>
                    </a:cubicBezTo>
                    <a:cubicBezTo>
                      <a:pt x="74507" y="650240"/>
                      <a:pt x="68932" y="702447"/>
                      <a:pt x="81280" y="751840"/>
                    </a:cubicBezTo>
                    <a:cubicBezTo>
                      <a:pt x="83877" y="762230"/>
                      <a:pt x="101133" y="760672"/>
                      <a:pt x="111760" y="762000"/>
                    </a:cubicBezTo>
                    <a:cubicBezTo>
                      <a:pt x="155576" y="767477"/>
                      <a:pt x="199813" y="768773"/>
                      <a:pt x="243840" y="772160"/>
                    </a:cubicBezTo>
                    <a:cubicBezTo>
                      <a:pt x="300410" y="767808"/>
                      <a:pt x="395629" y="751636"/>
                      <a:pt x="457200" y="772160"/>
                    </a:cubicBezTo>
                    <a:cubicBezTo>
                      <a:pt x="481509" y="780263"/>
                      <a:pt x="509477" y="816969"/>
                      <a:pt x="528320" y="833120"/>
                    </a:cubicBezTo>
                    <a:cubicBezTo>
                      <a:pt x="578649" y="876259"/>
                      <a:pt x="570378" y="854044"/>
                      <a:pt x="619760" y="914400"/>
                    </a:cubicBezTo>
                    <a:cubicBezTo>
                      <a:pt x="635225" y="933301"/>
                      <a:pt x="644063" y="957208"/>
                      <a:pt x="660400" y="975360"/>
                    </a:cubicBezTo>
                    <a:cubicBezTo>
                      <a:pt x="719784" y="1041342"/>
                      <a:pt x="697613" y="989822"/>
                      <a:pt x="741680" y="1046480"/>
                    </a:cubicBezTo>
                    <a:cubicBezTo>
                      <a:pt x="756673" y="1065757"/>
                      <a:pt x="765051" y="1090171"/>
                      <a:pt x="782320" y="1107440"/>
                    </a:cubicBezTo>
                    <a:lnTo>
                      <a:pt x="843280" y="1168400"/>
                    </a:lnTo>
                    <a:cubicBezTo>
                      <a:pt x="833120" y="1171787"/>
                      <a:pt x="802090" y="1178560"/>
                      <a:pt x="812800" y="1178560"/>
                    </a:cubicBezTo>
                    <a:cubicBezTo>
                      <a:pt x="880856" y="1178560"/>
                      <a:pt x="887029" y="1174137"/>
                      <a:pt x="934720" y="1158240"/>
                    </a:cubicBezTo>
                    <a:cubicBezTo>
                      <a:pt x="985520" y="1161627"/>
                      <a:pt x="1036900" y="1160030"/>
                      <a:pt x="1087120" y="1168400"/>
                    </a:cubicBezTo>
                    <a:cubicBezTo>
                      <a:pt x="1099165" y="1170407"/>
                      <a:pt x="1106678" y="1183259"/>
                      <a:pt x="1117600" y="1188720"/>
                    </a:cubicBezTo>
                    <a:cubicBezTo>
                      <a:pt x="1161820" y="1210830"/>
                      <a:pt x="1139389" y="1183964"/>
                      <a:pt x="1188720" y="1219200"/>
                    </a:cubicBezTo>
                    <a:cubicBezTo>
                      <a:pt x="1200412" y="1227551"/>
                      <a:pt x="1209040" y="1239520"/>
                      <a:pt x="1219200" y="1249680"/>
                    </a:cubicBezTo>
                    <a:cubicBezTo>
                      <a:pt x="1273387" y="1242907"/>
                      <a:pt x="1328323" y="1240610"/>
                      <a:pt x="1381760" y="1229360"/>
                    </a:cubicBezTo>
                    <a:cubicBezTo>
                      <a:pt x="1419986" y="1221312"/>
                      <a:pt x="1407881" y="1200154"/>
                      <a:pt x="1432560" y="1178560"/>
                    </a:cubicBezTo>
                    <a:cubicBezTo>
                      <a:pt x="1450939" y="1162478"/>
                      <a:pt x="1470352" y="1145643"/>
                      <a:pt x="1493520" y="1137920"/>
                    </a:cubicBezTo>
                    <a:cubicBezTo>
                      <a:pt x="1518394" y="1129629"/>
                      <a:pt x="1542669" y="1123133"/>
                      <a:pt x="1564640" y="1107440"/>
                    </a:cubicBezTo>
                    <a:cubicBezTo>
                      <a:pt x="1576332" y="1099089"/>
                      <a:pt x="1584082" y="1086158"/>
                      <a:pt x="1595120" y="1076960"/>
                    </a:cubicBezTo>
                    <a:cubicBezTo>
                      <a:pt x="1679990" y="1006235"/>
                      <a:pt x="1567032" y="1115208"/>
                      <a:pt x="1656080" y="1026160"/>
                    </a:cubicBezTo>
                    <a:cubicBezTo>
                      <a:pt x="1685249" y="909485"/>
                      <a:pt x="1644462" y="1053270"/>
                      <a:pt x="1686560" y="955040"/>
                    </a:cubicBezTo>
                    <a:cubicBezTo>
                      <a:pt x="1692061" y="942205"/>
                      <a:pt x="1693333" y="927947"/>
                      <a:pt x="1696720" y="914400"/>
                    </a:cubicBezTo>
                    <a:cubicBezTo>
                      <a:pt x="1693333" y="870373"/>
                      <a:pt x="1697938" y="824986"/>
                      <a:pt x="1686560" y="782320"/>
                    </a:cubicBezTo>
                    <a:cubicBezTo>
                      <a:pt x="1683414" y="770521"/>
                      <a:pt x="1663708" y="771535"/>
                      <a:pt x="1656080" y="762000"/>
                    </a:cubicBezTo>
                    <a:cubicBezTo>
                      <a:pt x="1649390" y="753637"/>
                      <a:pt x="1650709" y="741099"/>
                      <a:pt x="1645920" y="731520"/>
                    </a:cubicBezTo>
                    <a:cubicBezTo>
                      <a:pt x="1631775" y="703230"/>
                      <a:pt x="1617590" y="693030"/>
                      <a:pt x="1595120" y="670560"/>
                    </a:cubicBezTo>
                    <a:cubicBezTo>
                      <a:pt x="1591733" y="660400"/>
                      <a:pt x="1594539" y="644869"/>
                      <a:pt x="1584960" y="640080"/>
                    </a:cubicBezTo>
                    <a:cubicBezTo>
                      <a:pt x="1575381" y="635291"/>
                      <a:pt x="1563842" y="645039"/>
                      <a:pt x="1554480" y="650240"/>
                    </a:cubicBezTo>
                    <a:cubicBezTo>
                      <a:pt x="1533132" y="662100"/>
                      <a:pt x="1513840" y="677333"/>
                      <a:pt x="1493520" y="690880"/>
                    </a:cubicBezTo>
                    <a:lnTo>
                      <a:pt x="1463040" y="711200"/>
                    </a:lnTo>
                    <a:cubicBezTo>
                      <a:pt x="1456267" y="721360"/>
                      <a:pt x="1447530" y="730457"/>
                      <a:pt x="1442720" y="741680"/>
                    </a:cubicBezTo>
                    <a:cubicBezTo>
                      <a:pt x="1437219" y="754515"/>
                      <a:pt x="1442434" y="772446"/>
                      <a:pt x="1432560" y="782320"/>
                    </a:cubicBezTo>
                    <a:cubicBezTo>
                      <a:pt x="1422686" y="792194"/>
                      <a:pt x="1391920" y="792480"/>
                      <a:pt x="1391920" y="792480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200" b="0" i="0" u="none" strike="noStrike" kern="1200" cap="none" spc="0" normalizeH="0" baseline="0" noProof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46AD4E8-FDE1-4D7F-B7B9-F723214E6926}"/>
                </a:ext>
              </a:extLst>
            </p:cNvPr>
            <p:cNvSpPr/>
            <p:nvPr/>
          </p:nvSpPr>
          <p:spPr bwMode="auto">
            <a:xfrm>
              <a:off x="5734306" y="5586497"/>
              <a:ext cx="152400" cy="152400"/>
            </a:xfrm>
            <a:prstGeom prst="ellipse">
              <a:avLst/>
            </a:prstGeom>
            <a:solidFill>
              <a:srgbClr val="87D078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91154E10-D8C3-4ADB-A33F-1508B02E8899}"/>
              </a:ext>
            </a:extLst>
          </p:cNvPr>
          <p:cNvSpPr/>
          <p:nvPr/>
        </p:nvSpPr>
        <p:spPr bwMode="auto">
          <a:xfrm>
            <a:off x="6648060" y="1828800"/>
            <a:ext cx="152400" cy="1524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pic>
        <p:nvPicPr>
          <p:cNvPr id="48" name="Graphic 47" descr="Smiling face with no fill">
            <a:extLst>
              <a:ext uri="{FF2B5EF4-FFF2-40B4-BE49-F238E27FC236}">
                <a16:creationId xmlns:a16="http://schemas.microsoft.com/office/drawing/2014/main" id="{39EF52AB-4CF7-44E2-B1C4-8C0DA4F06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4378" y="5910097"/>
            <a:ext cx="568325" cy="568325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2BC615A-D48A-4D13-BC8D-E7A0E9FD88F1}"/>
              </a:ext>
            </a:extLst>
          </p:cNvPr>
          <p:cNvGrpSpPr/>
          <p:nvPr/>
        </p:nvGrpSpPr>
        <p:grpSpPr>
          <a:xfrm>
            <a:off x="486162" y="5352627"/>
            <a:ext cx="1899920" cy="1300480"/>
            <a:chOff x="660400" y="4968240"/>
            <a:chExt cx="1899920" cy="130048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AE4E4BC-4BD2-4D54-AD85-FBB529729A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5977" y="5820655"/>
              <a:ext cx="1303377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6600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0" name="Explosion: 8 Points 49">
              <a:extLst>
                <a:ext uri="{FF2B5EF4-FFF2-40B4-BE49-F238E27FC236}">
                  <a16:creationId xmlns:a16="http://schemas.microsoft.com/office/drawing/2014/main" id="{37933DA2-F56C-4770-929D-26E1C5FD7976}"/>
                </a:ext>
              </a:extLst>
            </p:cNvPr>
            <p:cNvSpPr/>
            <p:nvPr/>
          </p:nvSpPr>
          <p:spPr bwMode="auto">
            <a:xfrm>
              <a:off x="962163" y="5312722"/>
              <a:ext cx="304800" cy="381000"/>
            </a:xfrm>
            <a:prstGeom prst="irregularSeal1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888F77-3A0A-4847-BB5A-4A81A3571DE9}"/>
                </a:ext>
              </a:extLst>
            </p:cNvPr>
            <p:cNvCxnSpPr>
              <a:cxnSpLocks/>
              <a:endCxn id="59" idx="69"/>
            </p:cNvCxnSpPr>
            <p:nvPr/>
          </p:nvCxnSpPr>
          <p:spPr bwMode="auto">
            <a:xfrm>
              <a:off x="1537173" y="5818776"/>
              <a:ext cx="220507" cy="2670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183E395-88C2-43C0-B29F-D4AAA5095DF5}"/>
                </a:ext>
              </a:extLst>
            </p:cNvPr>
            <p:cNvCxnSpPr>
              <a:cxnSpLocks/>
            </p:cNvCxnSpPr>
            <p:nvPr/>
          </p:nvCxnSpPr>
          <p:spPr bwMode="auto">
            <a:xfrm rot="21388898" flipV="1">
              <a:off x="1247977" y="5825645"/>
              <a:ext cx="290184" cy="31120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511A25C-1237-4B36-AA0B-5D5D1570CF08}"/>
                </a:ext>
              </a:extLst>
            </p:cNvPr>
            <p:cNvSpPr/>
            <p:nvPr/>
          </p:nvSpPr>
          <p:spPr bwMode="auto">
            <a:xfrm rot="21388898">
              <a:off x="1462333" y="5719735"/>
              <a:ext cx="152400" cy="1524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A249E94-76B0-4AE6-834F-177116DC7615}"/>
                </a:ext>
              </a:extLst>
            </p:cNvPr>
            <p:cNvSpPr/>
            <p:nvPr/>
          </p:nvSpPr>
          <p:spPr bwMode="auto">
            <a:xfrm>
              <a:off x="660400" y="4968240"/>
              <a:ext cx="1899920" cy="1300480"/>
            </a:xfrm>
            <a:custGeom>
              <a:avLst/>
              <a:gdLst>
                <a:gd name="connsiteX0" fmla="*/ 579120 w 1899920"/>
                <a:gd name="connsiteY0" fmla="*/ 1188720 h 1300480"/>
                <a:gd name="connsiteX1" fmla="*/ 467360 w 1899920"/>
                <a:gd name="connsiteY1" fmla="*/ 1280160 h 1300480"/>
                <a:gd name="connsiteX2" fmla="*/ 406400 w 1899920"/>
                <a:gd name="connsiteY2" fmla="*/ 1300480 h 1300480"/>
                <a:gd name="connsiteX3" fmla="*/ 365760 w 1899920"/>
                <a:gd name="connsiteY3" fmla="*/ 1270000 h 1300480"/>
                <a:gd name="connsiteX4" fmla="*/ 335280 w 1899920"/>
                <a:gd name="connsiteY4" fmla="*/ 1219200 h 1300480"/>
                <a:gd name="connsiteX5" fmla="*/ 294640 w 1899920"/>
                <a:gd name="connsiteY5" fmla="*/ 1158240 h 1300480"/>
                <a:gd name="connsiteX6" fmla="*/ 274320 w 1899920"/>
                <a:gd name="connsiteY6" fmla="*/ 1127760 h 1300480"/>
                <a:gd name="connsiteX7" fmla="*/ 213360 w 1899920"/>
                <a:gd name="connsiteY7" fmla="*/ 1066800 h 1300480"/>
                <a:gd name="connsiteX8" fmla="*/ 182880 w 1899920"/>
                <a:gd name="connsiteY8" fmla="*/ 1005840 h 1300480"/>
                <a:gd name="connsiteX9" fmla="*/ 152400 w 1899920"/>
                <a:gd name="connsiteY9" fmla="*/ 904240 h 1300480"/>
                <a:gd name="connsiteX10" fmla="*/ 142240 w 1899920"/>
                <a:gd name="connsiteY10" fmla="*/ 751840 h 1300480"/>
                <a:gd name="connsiteX11" fmla="*/ 101600 w 1899920"/>
                <a:gd name="connsiteY11" fmla="*/ 650240 h 1300480"/>
                <a:gd name="connsiteX12" fmla="*/ 60960 w 1899920"/>
                <a:gd name="connsiteY12" fmla="*/ 558800 h 1300480"/>
                <a:gd name="connsiteX13" fmla="*/ 50800 w 1899920"/>
                <a:gd name="connsiteY13" fmla="*/ 497840 h 1300480"/>
                <a:gd name="connsiteX14" fmla="*/ 40640 w 1899920"/>
                <a:gd name="connsiteY14" fmla="*/ 426720 h 1300480"/>
                <a:gd name="connsiteX15" fmla="*/ 20320 w 1899920"/>
                <a:gd name="connsiteY15" fmla="*/ 375920 h 1300480"/>
                <a:gd name="connsiteX16" fmla="*/ 0 w 1899920"/>
                <a:gd name="connsiteY16" fmla="*/ 314960 h 1300480"/>
                <a:gd name="connsiteX17" fmla="*/ 10160 w 1899920"/>
                <a:gd name="connsiteY17" fmla="*/ 213360 h 1300480"/>
                <a:gd name="connsiteX18" fmla="*/ 60960 w 1899920"/>
                <a:gd name="connsiteY18" fmla="*/ 142240 h 1300480"/>
                <a:gd name="connsiteX19" fmla="*/ 91440 w 1899920"/>
                <a:gd name="connsiteY19" fmla="*/ 101600 h 1300480"/>
                <a:gd name="connsiteX20" fmla="*/ 132080 w 1899920"/>
                <a:gd name="connsiteY20" fmla="*/ 71120 h 1300480"/>
                <a:gd name="connsiteX21" fmla="*/ 203200 w 1899920"/>
                <a:gd name="connsiteY21" fmla="*/ 0 h 1300480"/>
                <a:gd name="connsiteX22" fmla="*/ 294640 w 1899920"/>
                <a:gd name="connsiteY22" fmla="*/ 50800 h 1300480"/>
                <a:gd name="connsiteX23" fmla="*/ 325120 w 1899920"/>
                <a:gd name="connsiteY23" fmla="*/ 60960 h 1300480"/>
                <a:gd name="connsiteX24" fmla="*/ 426720 w 1899920"/>
                <a:gd name="connsiteY24" fmla="*/ 111760 h 1300480"/>
                <a:gd name="connsiteX25" fmla="*/ 599440 w 1899920"/>
                <a:gd name="connsiteY25" fmla="*/ 233680 h 1300480"/>
                <a:gd name="connsiteX26" fmla="*/ 680720 w 1899920"/>
                <a:gd name="connsiteY26" fmla="*/ 284480 h 1300480"/>
                <a:gd name="connsiteX27" fmla="*/ 721360 w 1899920"/>
                <a:gd name="connsiteY27" fmla="*/ 335280 h 1300480"/>
                <a:gd name="connsiteX28" fmla="*/ 812800 w 1899920"/>
                <a:gd name="connsiteY28" fmla="*/ 386080 h 1300480"/>
                <a:gd name="connsiteX29" fmla="*/ 883920 w 1899920"/>
                <a:gd name="connsiteY29" fmla="*/ 457200 h 1300480"/>
                <a:gd name="connsiteX30" fmla="*/ 975360 w 1899920"/>
                <a:gd name="connsiteY30" fmla="*/ 447040 h 1300480"/>
                <a:gd name="connsiteX31" fmla="*/ 1076960 w 1899920"/>
                <a:gd name="connsiteY31" fmla="*/ 548640 h 1300480"/>
                <a:gd name="connsiteX32" fmla="*/ 1097280 w 1899920"/>
                <a:gd name="connsiteY32" fmla="*/ 589280 h 1300480"/>
                <a:gd name="connsiteX33" fmla="*/ 1168400 w 1899920"/>
                <a:gd name="connsiteY33" fmla="*/ 660400 h 1300480"/>
                <a:gd name="connsiteX34" fmla="*/ 1239520 w 1899920"/>
                <a:gd name="connsiteY34" fmla="*/ 599440 h 1300480"/>
                <a:gd name="connsiteX35" fmla="*/ 1259840 w 1899920"/>
                <a:gd name="connsiteY35" fmla="*/ 568960 h 1300480"/>
                <a:gd name="connsiteX36" fmla="*/ 1290320 w 1899920"/>
                <a:gd name="connsiteY36" fmla="*/ 548640 h 1300480"/>
                <a:gd name="connsiteX37" fmla="*/ 1351280 w 1899920"/>
                <a:gd name="connsiteY37" fmla="*/ 477520 h 1300480"/>
                <a:gd name="connsiteX38" fmla="*/ 1391920 w 1899920"/>
                <a:gd name="connsiteY38" fmla="*/ 416560 h 1300480"/>
                <a:gd name="connsiteX39" fmla="*/ 1402080 w 1899920"/>
                <a:gd name="connsiteY39" fmla="*/ 386080 h 1300480"/>
                <a:gd name="connsiteX40" fmla="*/ 1442720 w 1899920"/>
                <a:gd name="connsiteY40" fmla="*/ 345440 h 1300480"/>
                <a:gd name="connsiteX41" fmla="*/ 1524000 w 1899920"/>
                <a:gd name="connsiteY41" fmla="*/ 284480 h 1300480"/>
                <a:gd name="connsiteX42" fmla="*/ 1595120 w 1899920"/>
                <a:gd name="connsiteY42" fmla="*/ 243840 h 1300480"/>
                <a:gd name="connsiteX43" fmla="*/ 1666240 w 1899920"/>
                <a:gd name="connsiteY43" fmla="*/ 223520 h 1300480"/>
                <a:gd name="connsiteX44" fmla="*/ 1717040 w 1899920"/>
                <a:gd name="connsiteY44" fmla="*/ 233680 h 1300480"/>
                <a:gd name="connsiteX45" fmla="*/ 1757680 w 1899920"/>
                <a:gd name="connsiteY45" fmla="*/ 284480 h 1300480"/>
                <a:gd name="connsiteX46" fmla="*/ 1818640 w 1899920"/>
                <a:gd name="connsiteY46" fmla="*/ 386080 h 1300480"/>
                <a:gd name="connsiteX47" fmla="*/ 1899920 w 1899920"/>
                <a:gd name="connsiteY47" fmla="*/ 518160 h 1300480"/>
                <a:gd name="connsiteX48" fmla="*/ 1889760 w 1899920"/>
                <a:gd name="connsiteY48" fmla="*/ 670560 h 1300480"/>
                <a:gd name="connsiteX49" fmla="*/ 1869440 w 1899920"/>
                <a:gd name="connsiteY49" fmla="*/ 701040 h 1300480"/>
                <a:gd name="connsiteX50" fmla="*/ 1838960 w 1899920"/>
                <a:gd name="connsiteY50" fmla="*/ 741680 h 1300480"/>
                <a:gd name="connsiteX51" fmla="*/ 1828800 w 1899920"/>
                <a:gd name="connsiteY51" fmla="*/ 772160 h 1300480"/>
                <a:gd name="connsiteX52" fmla="*/ 1798320 w 1899920"/>
                <a:gd name="connsiteY52" fmla="*/ 833120 h 1300480"/>
                <a:gd name="connsiteX53" fmla="*/ 1788160 w 1899920"/>
                <a:gd name="connsiteY53" fmla="*/ 934720 h 1300480"/>
                <a:gd name="connsiteX54" fmla="*/ 1767840 w 1899920"/>
                <a:gd name="connsiteY54" fmla="*/ 995680 h 1300480"/>
                <a:gd name="connsiteX55" fmla="*/ 1737360 w 1899920"/>
                <a:gd name="connsiteY55" fmla="*/ 1016000 h 1300480"/>
                <a:gd name="connsiteX56" fmla="*/ 1727200 w 1899920"/>
                <a:gd name="connsiteY56" fmla="*/ 1056640 h 1300480"/>
                <a:gd name="connsiteX57" fmla="*/ 1706880 w 1899920"/>
                <a:gd name="connsiteY57" fmla="*/ 1087120 h 1300480"/>
                <a:gd name="connsiteX58" fmla="*/ 1696720 w 1899920"/>
                <a:gd name="connsiteY58" fmla="*/ 1117600 h 1300480"/>
                <a:gd name="connsiteX59" fmla="*/ 1706880 w 1899920"/>
                <a:gd name="connsiteY59" fmla="*/ 1219200 h 1300480"/>
                <a:gd name="connsiteX60" fmla="*/ 1686560 w 1899920"/>
                <a:gd name="connsiteY60" fmla="*/ 1259840 h 1300480"/>
                <a:gd name="connsiteX61" fmla="*/ 1442720 w 1899920"/>
                <a:gd name="connsiteY61" fmla="*/ 1249680 h 1300480"/>
                <a:gd name="connsiteX62" fmla="*/ 1412240 w 1899920"/>
                <a:gd name="connsiteY62" fmla="*/ 1239520 h 1300480"/>
                <a:gd name="connsiteX63" fmla="*/ 1341120 w 1899920"/>
                <a:gd name="connsiteY63" fmla="*/ 1188720 h 1300480"/>
                <a:gd name="connsiteX64" fmla="*/ 1239520 w 1899920"/>
                <a:gd name="connsiteY64" fmla="*/ 1117600 h 1300480"/>
                <a:gd name="connsiteX65" fmla="*/ 1209040 w 1899920"/>
                <a:gd name="connsiteY65" fmla="*/ 1087120 h 1300480"/>
                <a:gd name="connsiteX66" fmla="*/ 1188720 w 1899920"/>
                <a:gd name="connsiteY66" fmla="*/ 1056640 h 1300480"/>
                <a:gd name="connsiteX67" fmla="*/ 1158240 w 1899920"/>
                <a:gd name="connsiteY67" fmla="*/ 1046480 h 1300480"/>
                <a:gd name="connsiteX68" fmla="*/ 1107440 w 1899920"/>
                <a:gd name="connsiteY68" fmla="*/ 1056640 h 1300480"/>
                <a:gd name="connsiteX69" fmla="*/ 1097280 w 1899920"/>
                <a:gd name="connsiteY69" fmla="*/ 1117600 h 130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899920" h="1300480">
                  <a:moveTo>
                    <a:pt x="579120" y="1188720"/>
                  </a:moveTo>
                  <a:cubicBezTo>
                    <a:pt x="550709" y="1217131"/>
                    <a:pt x="507803" y="1266679"/>
                    <a:pt x="467360" y="1280160"/>
                  </a:cubicBezTo>
                  <a:lnTo>
                    <a:pt x="406400" y="1300480"/>
                  </a:lnTo>
                  <a:cubicBezTo>
                    <a:pt x="392853" y="1290320"/>
                    <a:pt x="376911" y="1282744"/>
                    <a:pt x="365760" y="1270000"/>
                  </a:cubicBezTo>
                  <a:cubicBezTo>
                    <a:pt x="352756" y="1255138"/>
                    <a:pt x="345882" y="1235860"/>
                    <a:pt x="335280" y="1219200"/>
                  </a:cubicBezTo>
                  <a:cubicBezTo>
                    <a:pt x="322169" y="1198596"/>
                    <a:pt x="308187" y="1178560"/>
                    <a:pt x="294640" y="1158240"/>
                  </a:cubicBezTo>
                  <a:cubicBezTo>
                    <a:pt x="287867" y="1148080"/>
                    <a:pt x="282954" y="1136394"/>
                    <a:pt x="274320" y="1127760"/>
                  </a:cubicBezTo>
                  <a:lnTo>
                    <a:pt x="213360" y="1066800"/>
                  </a:lnTo>
                  <a:cubicBezTo>
                    <a:pt x="176307" y="955640"/>
                    <a:pt x="235401" y="1124013"/>
                    <a:pt x="182880" y="1005840"/>
                  </a:cubicBezTo>
                  <a:cubicBezTo>
                    <a:pt x="168745" y="974037"/>
                    <a:pt x="160844" y="938016"/>
                    <a:pt x="152400" y="904240"/>
                  </a:cubicBezTo>
                  <a:cubicBezTo>
                    <a:pt x="149013" y="853440"/>
                    <a:pt x="149440" y="802241"/>
                    <a:pt x="142240" y="751840"/>
                  </a:cubicBezTo>
                  <a:cubicBezTo>
                    <a:pt x="133803" y="692783"/>
                    <a:pt x="119709" y="698532"/>
                    <a:pt x="101600" y="650240"/>
                  </a:cubicBezTo>
                  <a:cubicBezTo>
                    <a:pt x="66718" y="557221"/>
                    <a:pt x="126813" y="668555"/>
                    <a:pt x="60960" y="558800"/>
                  </a:cubicBezTo>
                  <a:cubicBezTo>
                    <a:pt x="57573" y="538480"/>
                    <a:pt x="53932" y="518201"/>
                    <a:pt x="50800" y="497840"/>
                  </a:cubicBezTo>
                  <a:cubicBezTo>
                    <a:pt x="47159" y="474171"/>
                    <a:pt x="46448" y="449952"/>
                    <a:pt x="40640" y="426720"/>
                  </a:cubicBezTo>
                  <a:cubicBezTo>
                    <a:pt x="36217" y="409027"/>
                    <a:pt x="26553" y="393060"/>
                    <a:pt x="20320" y="375920"/>
                  </a:cubicBezTo>
                  <a:cubicBezTo>
                    <a:pt x="13000" y="355790"/>
                    <a:pt x="0" y="314960"/>
                    <a:pt x="0" y="314960"/>
                  </a:cubicBezTo>
                  <a:cubicBezTo>
                    <a:pt x="3387" y="281093"/>
                    <a:pt x="3029" y="246640"/>
                    <a:pt x="10160" y="213360"/>
                  </a:cubicBezTo>
                  <a:cubicBezTo>
                    <a:pt x="18596" y="173994"/>
                    <a:pt x="37141" y="170029"/>
                    <a:pt x="60960" y="142240"/>
                  </a:cubicBezTo>
                  <a:cubicBezTo>
                    <a:pt x="71980" y="129383"/>
                    <a:pt x="79466" y="113574"/>
                    <a:pt x="91440" y="101600"/>
                  </a:cubicBezTo>
                  <a:cubicBezTo>
                    <a:pt x="103414" y="89626"/>
                    <a:pt x="120106" y="83094"/>
                    <a:pt x="132080" y="71120"/>
                  </a:cubicBezTo>
                  <a:cubicBezTo>
                    <a:pt x="226907" y="-23707"/>
                    <a:pt x="94827" y="81280"/>
                    <a:pt x="203200" y="0"/>
                  </a:cubicBezTo>
                  <a:cubicBezTo>
                    <a:pt x="299252" y="19210"/>
                    <a:pt x="212428" y="-7923"/>
                    <a:pt x="294640" y="50800"/>
                  </a:cubicBezTo>
                  <a:cubicBezTo>
                    <a:pt x="303355" y="57025"/>
                    <a:pt x="315758" y="55759"/>
                    <a:pt x="325120" y="60960"/>
                  </a:cubicBezTo>
                  <a:cubicBezTo>
                    <a:pt x="424091" y="115944"/>
                    <a:pt x="347297" y="91904"/>
                    <a:pt x="426720" y="111760"/>
                  </a:cubicBezTo>
                  <a:cubicBezTo>
                    <a:pt x="485338" y="155723"/>
                    <a:pt x="532054" y="191564"/>
                    <a:pt x="599440" y="233680"/>
                  </a:cubicBezTo>
                  <a:cubicBezTo>
                    <a:pt x="626533" y="250613"/>
                    <a:pt x="656176" y="264026"/>
                    <a:pt x="680720" y="284480"/>
                  </a:cubicBezTo>
                  <a:cubicBezTo>
                    <a:pt x="697379" y="298363"/>
                    <a:pt x="704427" y="321733"/>
                    <a:pt x="721360" y="335280"/>
                  </a:cubicBezTo>
                  <a:cubicBezTo>
                    <a:pt x="794505" y="393796"/>
                    <a:pt x="762738" y="341024"/>
                    <a:pt x="812800" y="386080"/>
                  </a:cubicBezTo>
                  <a:cubicBezTo>
                    <a:pt x="837720" y="408508"/>
                    <a:pt x="883920" y="457200"/>
                    <a:pt x="883920" y="457200"/>
                  </a:cubicBezTo>
                  <a:cubicBezTo>
                    <a:pt x="914400" y="453813"/>
                    <a:pt x="946088" y="437893"/>
                    <a:pt x="975360" y="447040"/>
                  </a:cubicBezTo>
                  <a:cubicBezTo>
                    <a:pt x="1005017" y="456308"/>
                    <a:pt x="1057205" y="517032"/>
                    <a:pt x="1076960" y="548640"/>
                  </a:cubicBezTo>
                  <a:cubicBezTo>
                    <a:pt x="1084987" y="561483"/>
                    <a:pt x="1087689" y="577558"/>
                    <a:pt x="1097280" y="589280"/>
                  </a:cubicBezTo>
                  <a:cubicBezTo>
                    <a:pt x="1118510" y="615228"/>
                    <a:pt x="1168400" y="660400"/>
                    <a:pt x="1168400" y="660400"/>
                  </a:cubicBezTo>
                  <a:cubicBezTo>
                    <a:pt x="1204352" y="636432"/>
                    <a:pt x="1206670" y="637764"/>
                    <a:pt x="1239520" y="599440"/>
                  </a:cubicBezTo>
                  <a:cubicBezTo>
                    <a:pt x="1247467" y="590169"/>
                    <a:pt x="1251206" y="577594"/>
                    <a:pt x="1259840" y="568960"/>
                  </a:cubicBezTo>
                  <a:cubicBezTo>
                    <a:pt x="1268474" y="560326"/>
                    <a:pt x="1280939" y="556457"/>
                    <a:pt x="1290320" y="548640"/>
                  </a:cubicBezTo>
                  <a:cubicBezTo>
                    <a:pt x="1315578" y="527592"/>
                    <a:pt x="1332444" y="504428"/>
                    <a:pt x="1351280" y="477520"/>
                  </a:cubicBezTo>
                  <a:cubicBezTo>
                    <a:pt x="1365285" y="457513"/>
                    <a:pt x="1384197" y="439728"/>
                    <a:pt x="1391920" y="416560"/>
                  </a:cubicBezTo>
                  <a:cubicBezTo>
                    <a:pt x="1395307" y="406400"/>
                    <a:pt x="1395855" y="394795"/>
                    <a:pt x="1402080" y="386080"/>
                  </a:cubicBezTo>
                  <a:cubicBezTo>
                    <a:pt x="1413215" y="370491"/>
                    <a:pt x="1428003" y="357705"/>
                    <a:pt x="1442720" y="345440"/>
                  </a:cubicBezTo>
                  <a:cubicBezTo>
                    <a:pt x="1468737" y="323759"/>
                    <a:pt x="1495821" y="303266"/>
                    <a:pt x="1524000" y="284480"/>
                  </a:cubicBezTo>
                  <a:cubicBezTo>
                    <a:pt x="1554611" y="264073"/>
                    <a:pt x="1559027" y="259309"/>
                    <a:pt x="1595120" y="243840"/>
                  </a:cubicBezTo>
                  <a:cubicBezTo>
                    <a:pt x="1615526" y="235095"/>
                    <a:pt x="1645617" y="228676"/>
                    <a:pt x="1666240" y="223520"/>
                  </a:cubicBezTo>
                  <a:cubicBezTo>
                    <a:pt x="1683173" y="226907"/>
                    <a:pt x="1702672" y="224101"/>
                    <a:pt x="1717040" y="233680"/>
                  </a:cubicBezTo>
                  <a:cubicBezTo>
                    <a:pt x="1735083" y="245709"/>
                    <a:pt x="1744925" y="266942"/>
                    <a:pt x="1757680" y="284480"/>
                  </a:cubicBezTo>
                  <a:cubicBezTo>
                    <a:pt x="1857764" y="422096"/>
                    <a:pt x="1755743" y="283872"/>
                    <a:pt x="1818640" y="386080"/>
                  </a:cubicBezTo>
                  <a:cubicBezTo>
                    <a:pt x="1911122" y="536363"/>
                    <a:pt x="1853658" y="425637"/>
                    <a:pt x="1899920" y="518160"/>
                  </a:cubicBezTo>
                  <a:cubicBezTo>
                    <a:pt x="1896533" y="568960"/>
                    <a:pt x="1898130" y="620340"/>
                    <a:pt x="1889760" y="670560"/>
                  </a:cubicBezTo>
                  <a:cubicBezTo>
                    <a:pt x="1887753" y="682605"/>
                    <a:pt x="1876537" y="691104"/>
                    <a:pt x="1869440" y="701040"/>
                  </a:cubicBezTo>
                  <a:cubicBezTo>
                    <a:pt x="1859598" y="714819"/>
                    <a:pt x="1849120" y="728133"/>
                    <a:pt x="1838960" y="741680"/>
                  </a:cubicBezTo>
                  <a:cubicBezTo>
                    <a:pt x="1835573" y="751840"/>
                    <a:pt x="1833589" y="762581"/>
                    <a:pt x="1828800" y="772160"/>
                  </a:cubicBezTo>
                  <a:cubicBezTo>
                    <a:pt x="1789409" y="850942"/>
                    <a:pt x="1823857" y="756508"/>
                    <a:pt x="1798320" y="833120"/>
                  </a:cubicBezTo>
                  <a:cubicBezTo>
                    <a:pt x="1794933" y="866987"/>
                    <a:pt x="1794432" y="901267"/>
                    <a:pt x="1788160" y="934720"/>
                  </a:cubicBezTo>
                  <a:cubicBezTo>
                    <a:pt x="1784213" y="955772"/>
                    <a:pt x="1785662" y="983799"/>
                    <a:pt x="1767840" y="995680"/>
                  </a:cubicBezTo>
                  <a:lnTo>
                    <a:pt x="1737360" y="1016000"/>
                  </a:lnTo>
                  <a:cubicBezTo>
                    <a:pt x="1733973" y="1029547"/>
                    <a:pt x="1732701" y="1043805"/>
                    <a:pt x="1727200" y="1056640"/>
                  </a:cubicBezTo>
                  <a:cubicBezTo>
                    <a:pt x="1722390" y="1067863"/>
                    <a:pt x="1712341" y="1076198"/>
                    <a:pt x="1706880" y="1087120"/>
                  </a:cubicBezTo>
                  <a:cubicBezTo>
                    <a:pt x="1702091" y="1096699"/>
                    <a:pt x="1700107" y="1107440"/>
                    <a:pt x="1696720" y="1117600"/>
                  </a:cubicBezTo>
                  <a:cubicBezTo>
                    <a:pt x="1700107" y="1151467"/>
                    <a:pt x="1709305" y="1185251"/>
                    <a:pt x="1706880" y="1219200"/>
                  </a:cubicBezTo>
                  <a:cubicBezTo>
                    <a:pt x="1705801" y="1234307"/>
                    <a:pt x="1701606" y="1258104"/>
                    <a:pt x="1686560" y="1259840"/>
                  </a:cubicBezTo>
                  <a:cubicBezTo>
                    <a:pt x="1605746" y="1269165"/>
                    <a:pt x="1524000" y="1253067"/>
                    <a:pt x="1442720" y="1249680"/>
                  </a:cubicBezTo>
                  <a:cubicBezTo>
                    <a:pt x="1432560" y="1246293"/>
                    <a:pt x="1421819" y="1244309"/>
                    <a:pt x="1412240" y="1239520"/>
                  </a:cubicBezTo>
                  <a:cubicBezTo>
                    <a:pt x="1395724" y="1231262"/>
                    <a:pt x="1352625" y="1196774"/>
                    <a:pt x="1341120" y="1188720"/>
                  </a:cubicBezTo>
                  <a:cubicBezTo>
                    <a:pt x="1309325" y="1166464"/>
                    <a:pt x="1269706" y="1143473"/>
                    <a:pt x="1239520" y="1117600"/>
                  </a:cubicBezTo>
                  <a:cubicBezTo>
                    <a:pt x="1228611" y="1108249"/>
                    <a:pt x="1218238" y="1098158"/>
                    <a:pt x="1209040" y="1087120"/>
                  </a:cubicBezTo>
                  <a:cubicBezTo>
                    <a:pt x="1201223" y="1077739"/>
                    <a:pt x="1198255" y="1064268"/>
                    <a:pt x="1188720" y="1056640"/>
                  </a:cubicBezTo>
                  <a:cubicBezTo>
                    <a:pt x="1180357" y="1049950"/>
                    <a:pt x="1168400" y="1049867"/>
                    <a:pt x="1158240" y="1046480"/>
                  </a:cubicBezTo>
                  <a:cubicBezTo>
                    <a:pt x="1141307" y="1049867"/>
                    <a:pt x="1117019" y="1042272"/>
                    <a:pt x="1107440" y="1056640"/>
                  </a:cubicBezTo>
                  <a:cubicBezTo>
                    <a:pt x="1043392" y="1152713"/>
                    <a:pt x="1166239" y="1083120"/>
                    <a:pt x="1097280" y="111760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200" b="0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CDC79303-0442-4E14-9CB2-498CD6C5657A}"/>
              </a:ext>
            </a:extLst>
          </p:cNvPr>
          <p:cNvSpPr/>
          <p:nvPr/>
        </p:nvSpPr>
        <p:spPr bwMode="auto">
          <a:xfrm>
            <a:off x="3048872" y="2501624"/>
            <a:ext cx="152400" cy="152400"/>
          </a:xfrm>
          <a:prstGeom prst="ellipse">
            <a:avLst/>
          </a:prstGeom>
          <a:solidFill>
            <a:srgbClr val="87D078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13A7446D-CD0A-4004-AC1A-ED00ED045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58" y="8204"/>
            <a:ext cx="8748260" cy="599586"/>
          </a:xfrm>
          <a:solidFill>
            <a:srgbClr val="FFC000"/>
          </a:solidFill>
        </p:spPr>
        <p:txBody>
          <a:bodyPr/>
          <a:lstStyle/>
          <a:p>
            <a:r>
              <a:rPr lang="en-IN" sz="3600" b="0" dirty="0">
                <a:solidFill>
                  <a:schemeClr val="tx1"/>
                </a:solidFill>
                <a:effectLst/>
              </a:rPr>
              <a:t>Partitioning a polygon into </a:t>
            </a:r>
            <a:r>
              <a:rPr lang="en-IN" sz="3600" b="0" i="1" dirty="0">
                <a:solidFill>
                  <a:schemeClr val="tx1"/>
                </a:solidFill>
                <a:effectLst/>
              </a:rPr>
              <a:t>y</a:t>
            </a:r>
            <a:r>
              <a:rPr lang="en-IN" sz="3600" b="0" dirty="0">
                <a:solidFill>
                  <a:schemeClr val="tx1"/>
                </a:solidFill>
                <a:effectLst/>
              </a:rPr>
              <a:t>-monotone pieces</a:t>
            </a:r>
          </a:p>
        </p:txBody>
      </p:sp>
    </p:spTree>
    <p:extLst>
      <p:ext uri="{BB962C8B-B14F-4D97-AF65-F5344CB8AC3E}">
        <p14:creationId xmlns:p14="http://schemas.microsoft.com/office/powerpoint/2010/main" val="256909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40" grpId="0" animBg="1"/>
      <p:bldP spid="46" grpId="0" animBg="1"/>
      <p:bldP spid="6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4FC775A1-2559-47D5-B2CD-469432099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649" y="860715"/>
            <a:ext cx="4506351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AC0E68E-A387-48DC-A856-171FFF24F7BA}"/>
              </a:ext>
            </a:extLst>
          </p:cNvPr>
          <p:cNvGrpSpPr/>
          <p:nvPr/>
        </p:nvGrpSpPr>
        <p:grpSpPr>
          <a:xfrm>
            <a:off x="7567604" y="3733802"/>
            <a:ext cx="1735136" cy="1743903"/>
            <a:chOff x="7738045" y="3348535"/>
            <a:chExt cx="1735136" cy="1743903"/>
          </a:xfrm>
        </p:grpSpPr>
        <p:cxnSp>
          <p:nvCxnSpPr>
            <p:cNvPr id="10" name="Straight Arrow Connector 18">
              <a:extLst>
                <a:ext uri="{FF2B5EF4-FFF2-40B4-BE49-F238E27FC236}">
                  <a16:creationId xmlns:a16="http://schemas.microsoft.com/office/drawing/2014/main" id="{1C7027FD-363F-4B3A-834D-8F0CF5F5FA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501711" y="3348535"/>
              <a:ext cx="0" cy="1374573"/>
            </a:xfrm>
            <a:prstGeom prst="straightConnector1">
              <a:avLst/>
            </a:prstGeom>
            <a:noFill/>
            <a:ln w="38100" algn="ctr">
              <a:solidFill>
                <a:srgbClr val="3333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TextBox 19">
              <a:extLst>
                <a:ext uri="{FF2B5EF4-FFF2-40B4-BE49-F238E27FC236}">
                  <a16:creationId xmlns:a16="http://schemas.microsoft.com/office/drawing/2014/main" id="{7C3CF7EC-84B1-4F88-9A1D-778A50FA5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8045" y="4723106"/>
              <a:ext cx="173513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Arial" pitchFamily="34" charset="0"/>
                </a:rPr>
                <a:t>y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Arial" pitchFamily="34" charset="0"/>
                </a:rPr>
                <a:t>-monotone</a:t>
              </a:r>
            </a:p>
          </p:txBody>
        </p:sp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13A7446D-CD0A-4004-AC1A-ED00ED045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58" y="8204"/>
            <a:ext cx="8748260" cy="599586"/>
          </a:xfrm>
          <a:solidFill>
            <a:srgbClr val="FFC000"/>
          </a:solidFill>
        </p:spPr>
        <p:txBody>
          <a:bodyPr/>
          <a:lstStyle/>
          <a:p>
            <a:r>
              <a:rPr lang="en-IN" sz="3600" b="0" dirty="0">
                <a:solidFill>
                  <a:schemeClr val="tx1"/>
                </a:solidFill>
                <a:effectLst/>
              </a:rPr>
              <a:t>Partitioning a polygon into </a:t>
            </a:r>
            <a:r>
              <a:rPr lang="en-IN" sz="3600" b="0" i="1" dirty="0">
                <a:solidFill>
                  <a:schemeClr val="tx1"/>
                </a:solidFill>
                <a:effectLst/>
              </a:rPr>
              <a:t>y</a:t>
            </a:r>
            <a:r>
              <a:rPr lang="en-IN" sz="3600" b="0" dirty="0">
                <a:solidFill>
                  <a:schemeClr val="tx1"/>
                </a:solidFill>
                <a:effectLst/>
              </a:rPr>
              <a:t>-monotone pieces</a:t>
            </a:r>
          </a:p>
        </p:txBody>
      </p:sp>
      <p:sp>
        <p:nvSpPr>
          <p:cNvPr id="38" name="Freeform 15">
            <a:extLst>
              <a:ext uri="{FF2B5EF4-FFF2-40B4-BE49-F238E27FC236}">
                <a16:creationId xmlns:a16="http://schemas.microsoft.com/office/drawing/2014/main" id="{4966B6E3-C2F5-4E48-B50E-550063060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455" y="2148495"/>
            <a:ext cx="2007745" cy="249994"/>
          </a:xfrm>
          <a:custGeom>
            <a:avLst/>
            <a:gdLst>
              <a:gd name="T0" fmla="*/ 0 w 914400"/>
              <a:gd name="T1" fmla="*/ 0 h 457200"/>
              <a:gd name="T2" fmla="*/ 914400 w 914400"/>
              <a:gd name="T3" fmla="*/ 457200 h 457200"/>
              <a:gd name="T4" fmla="*/ 0 60000 65536"/>
              <a:gd name="T5" fmla="*/ 0 60000 65536"/>
              <a:gd name="T6" fmla="*/ 0 w 914400"/>
              <a:gd name="T7" fmla="*/ 0 h 457200"/>
              <a:gd name="T8" fmla="*/ 914400 w 914400"/>
              <a:gd name="T9" fmla="*/ 457200 h 4572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4400" h="457200">
                <a:moveTo>
                  <a:pt x="0" y="0"/>
                </a:moveTo>
                <a:lnTo>
                  <a:pt x="914400" y="457200"/>
                </a:lnTo>
              </a:path>
            </a:pathLst>
          </a:custGeom>
          <a:solidFill>
            <a:schemeClr val="accent1"/>
          </a:solidFill>
          <a:ln w="38100" algn="ctr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39" name="Freeform 15">
            <a:extLst>
              <a:ext uri="{FF2B5EF4-FFF2-40B4-BE49-F238E27FC236}">
                <a16:creationId xmlns:a16="http://schemas.microsoft.com/office/drawing/2014/main" id="{65420095-FB13-4D85-AA8B-10CC5FAA82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81291" y="3222915"/>
            <a:ext cx="383156" cy="152400"/>
          </a:xfrm>
          <a:custGeom>
            <a:avLst/>
            <a:gdLst>
              <a:gd name="T0" fmla="*/ 0 w 914400"/>
              <a:gd name="T1" fmla="*/ 0 h 457200"/>
              <a:gd name="T2" fmla="*/ 914400 w 914400"/>
              <a:gd name="T3" fmla="*/ 457200 h 457200"/>
              <a:gd name="T4" fmla="*/ 0 60000 65536"/>
              <a:gd name="T5" fmla="*/ 0 60000 65536"/>
              <a:gd name="T6" fmla="*/ 0 w 914400"/>
              <a:gd name="T7" fmla="*/ 0 h 457200"/>
              <a:gd name="T8" fmla="*/ 914400 w 914400"/>
              <a:gd name="T9" fmla="*/ 457200 h 4572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4400" h="457200">
                <a:moveTo>
                  <a:pt x="0" y="0"/>
                </a:moveTo>
                <a:lnTo>
                  <a:pt x="914400" y="457200"/>
                </a:lnTo>
              </a:path>
            </a:pathLst>
          </a:custGeom>
          <a:solidFill>
            <a:schemeClr val="accent1"/>
          </a:solidFill>
          <a:ln w="38100" algn="ctr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45" name="Freeform 15">
            <a:extLst>
              <a:ext uri="{FF2B5EF4-FFF2-40B4-BE49-F238E27FC236}">
                <a16:creationId xmlns:a16="http://schemas.microsoft.com/office/drawing/2014/main" id="{B917A282-8273-4415-BC49-CCDC9D394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811" y="1645575"/>
            <a:ext cx="607951" cy="562415"/>
          </a:xfrm>
          <a:custGeom>
            <a:avLst/>
            <a:gdLst>
              <a:gd name="T0" fmla="*/ 0 w 914400"/>
              <a:gd name="T1" fmla="*/ 0 h 457200"/>
              <a:gd name="T2" fmla="*/ 914400 w 914400"/>
              <a:gd name="T3" fmla="*/ 457200 h 457200"/>
              <a:gd name="T4" fmla="*/ 0 60000 65536"/>
              <a:gd name="T5" fmla="*/ 0 60000 65536"/>
              <a:gd name="T6" fmla="*/ 0 w 914400"/>
              <a:gd name="T7" fmla="*/ 0 h 457200"/>
              <a:gd name="T8" fmla="*/ 914400 w 914400"/>
              <a:gd name="T9" fmla="*/ 457200 h 4572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4400" h="457200">
                <a:moveTo>
                  <a:pt x="0" y="0"/>
                </a:moveTo>
                <a:lnTo>
                  <a:pt x="914400" y="457200"/>
                </a:lnTo>
              </a:path>
            </a:pathLst>
          </a:custGeom>
          <a:solidFill>
            <a:schemeClr val="accent1"/>
          </a:solidFill>
          <a:ln w="38100" algn="ctr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47" name="Freeform 15">
            <a:extLst>
              <a:ext uri="{FF2B5EF4-FFF2-40B4-BE49-F238E27FC236}">
                <a16:creationId xmlns:a16="http://schemas.microsoft.com/office/drawing/2014/main" id="{E1971E2E-CCF5-4AE6-B954-4B45DF212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217" y="959775"/>
            <a:ext cx="152401" cy="579120"/>
          </a:xfrm>
          <a:custGeom>
            <a:avLst/>
            <a:gdLst>
              <a:gd name="T0" fmla="*/ 0 w 914400"/>
              <a:gd name="T1" fmla="*/ 0 h 457200"/>
              <a:gd name="T2" fmla="*/ 914400 w 914400"/>
              <a:gd name="T3" fmla="*/ 457200 h 457200"/>
              <a:gd name="T4" fmla="*/ 0 60000 65536"/>
              <a:gd name="T5" fmla="*/ 0 60000 65536"/>
              <a:gd name="T6" fmla="*/ 0 w 914400"/>
              <a:gd name="T7" fmla="*/ 0 h 457200"/>
              <a:gd name="T8" fmla="*/ 914400 w 914400"/>
              <a:gd name="T9" fmla="*/ 457200 h 4572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4400" h="457200">
                <a:moveTo>
                  <a:pt x="0" y="0"/>
                </a:moveTo>
                <a:lnTo>
                  <a:pt x="914400" y="457200"/>
                </a:lnTo>
              </a:path>
            </a:pathLst>
          </a:custGeom>
          <a:solidFill>
            <a:schemeClr val="accent1"/>
          </a:solidFill>
          <a:ln w="38100" algn="ctr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611E5B-7E54-4A9C-9508-8C0EE887F5E8}"/>
              </a:ext>
            </a:extLst>
          </p:cNvPr>
          <p:cNvGrpSpPr/>
          <p:nvPr/>
        </p:nvGrpSpPr>
        <p:grpSpPr>
          <a:xfrm>
            <a:off x="5531572" y="1386495"/>
            <a:ext cx="1485274" cy="2057400"/>
            <a:chOff x="5328371" y="1143000"/>
            <a:chExt cx="1485274" cy="2057400"/>
          </a:xfrm>
          <a:solidFill>
            <a:srgbClr val="002060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507ECA-3B2C-44B5-97F3-9A2045FB9751}"/>
                </a:ext>
              </a:extLst>
            </p:cNvPr>
            <p:cNvSpPr/>
            <p:nvPr/>
          </p:nvSpPr>
          <p:spPr bwMode="auto">
            <a:xfrm>
              <a:off x="5328371" y="1143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4A2C4E-29B8-4768-A055-7251D40848BE}"/>
                </a:ext>
              </a:extLst>
            </p:cNvPr>
            <p:cNvSpPr/>
            <p:nvPr/>
          </p:nvSpPr>
          <p:spPr bwMode="auto">
            <a:xfrm>
              <a:off x="5973289" y="12954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EA7BE6-FFC0-43DB-BD6F-5C969D51AA57}"/>
                </a:ext>
              </a:extLst>
            </p:cNvPr>
            <p:cNvSpPr/>
            <p:nvPr/>
          </p:nvSpPr>
          <p:spPr bwMode="auto">
            <a:xfrm>
              <a:off x="6661245" y="28956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4B74BE-1556-487C-965A-7531B0DB5B37}"/>
                </a:ext>
              </a:extLst>
            </p:cNvPr>
            <p:cNvSpPr/>
            <p:nvPr/>
          </p:nvSpPr>
          <p:spPr bwMode="auto">
            <a:xfrm>
              <a:off x="6125689" y="30480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1C970E-B73D-4243-8E75-08B450382F61}"/>
                </a:ext>
              </a:extLst>
            </p:cNvPr>
            <p:cNvSpPr/>
            <p:nvPr/>
          </p:nvSpPr>
          <p:spPr bwMode="auto">
            <a:xfrm>
              <a:off x="6642855" y="182880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38D5B670-B606-4F88-BEF2-E69B75CA81E0}"/>
              </a:ext>
            </a:extLst>
          </p:cNvPr>
          <p:cNvSpPr/>
          <p:nvPr/>
        </p:nvSpPr>
        <p:spPr bwMode="auto">
          <a:xfrm>
            <a:off x="5372449" y="90897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4199150-3EB3-437F-93D9-E7D3E39FAC0B}"/>
              </a:ext>
            </a:extLst>
          </p:cNvPr>
          <p:cNvSpPr/>
          <p:nvPr/>
        </p:nvSpPr>
        <p:spPr bwMode="auto">
          <a:xfrm>
            <a:off x="7086600" y="542690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E4FED8-DD43-4E7F-BB45-645FAD561786}"/>
              </a:ext>
            </a:extLst>
          </p:cNvPr>
          <p:cNvSpPr txBox="1"/>
          <p:nvPr/>
        </p:nvSpPr>
        <p:spPr>
          <a:xfrm>
            <a:off x="95021" y="689482"/>
            <a:ext cx="4623881" cy="6124754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FF00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Trapezoidal space partitioning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>
                    <a:lumMod val="75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Process vertices in sorted order from top-to-bottom;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Draw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horizontal lines through each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reflex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vertex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, and through those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convex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vertices whose both neighbors lie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opposite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sides of the horizontal; this divides the interior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P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into trapezoidal “slabs”;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>
                    <a:lumMod val="75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Identify each trapezoid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>
                    <a:lumMod val="75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>
                    <a:lumMod val="75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whose support vertex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>
                    <a:lumMod val="75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>
                    <a:lumMod val="75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is reflex and lies somewhere in the middle of the corresponding horizontal side;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Join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with the other support vertex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of the same trapezoid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.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01BC178-319A-45D7-B329-C8041B1D28E5}"/>
              </a:ext>
            </a:extLst>
          </p:cNvPr>
          <p:cNvSpPr/>
          <p:nvPr/>
        </p:nvSpPr>
        <p:spPr bwMode="auto">
          <a:xfrm>
            <a:off x="7772400" y="2577622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FB27341-8950-42E5-9099-C881CE3A098B}"/>
              </a:ext>
            </a:extLst>
          </p:cNvPr>
          <p:cNvSpPr/>
          <p:nvPr/>
        </p:nvSpPr>
        <p:spPr bwMode="auto">
          <a:xfrm>
            <a:off x="8955401" y="2335655"/>
            <a:ext cx="152400" cy="152400"/>
          </a:xfrm>
          <a:prstGeom prst="ellipse">
            <a:avLst/>
          </a:prstGeom>
          <a:solidFill>
            <a:srgbClr val="87D078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224D4DA-1CDA-4D9E-952F-83E7D965EA7E}"/>
              </a:ext>
            </a:extLst>
          </p:cNvPr>
          <p:cNvSpPr/>
          <p:nvPr/>
        </p:nvSpPr>
        <p:spPr bwMode="auto">
          <a:xfrm>
            <a:off x="7926127" y="3839402"/>
            <a:ext cx="152400" cy="152400"/>
          </a:xfrm>
          <a:prstGeom prst="ellipse">
            <a:avLst/>
          </a:prstGeom>
          <a:solidFill>
            <a:srgbClr val="87D078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1" name="TextBox 19">
            <a:extLst>
              <a:ext uri="{FF2B5EF4-FFF2-40B4-BE49-F238E27FC236}">
                <a16:creationId xmlns:a16="http://schemas.microsoft.com/office/drawing/2014/main" id="{16E95845-364B-473C-AB9E-7536284DB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7586" y="919374"/>
            <a:ext cx="19413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CC0000">
                    <a:lumMod val="7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Not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CC0000">
                    <a:lumMod val="7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y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C0000">
                    <a:lumMod val="7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-monotone</a:t>
            </a:r>
          </a:p>
        </p:txBody>
      </p:sp>
      <p:sp>
        <p:nvSpPr>
          <p:cNvPr id="65" name="TextBox 19">
            <a:extLst>
              <a:ext uri="{FF2B5EF4-FFF2-40B4-BE49-F238E27FC236}">
                <a16:creationId xmlns:a16="http://schemas.microsoft.com/office/drawing/2014/main" id="{4502B342-B9D8-4D6B-9817-09B21D1D8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49" y="5938658"/>
            <a:ext cx="42351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Partitioned into five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-monotone pieces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651C43-D701-48F9-B53A-16615B059C06}"/>
              </a:ext>
            </a:extLst>
          </p:cNvPr>
          <p:cNvSpPr/>
          <p:nvPr/>
        </p:nvSpPr>
        <p:spPr bwMode="auto">
          <a:xfrm>
            <a:off x="6740184" y="1907245"/>
            <a:ext cx="383156" cy="3453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6" name="Freeform 15">
            <a:extLst>
              <a:ext uri="{FF2B5EF4-FFF2-40B4-BE49-F238E27FC236}">
                <a16:creationId xmlns:a16="http://schemas.microsoft.com/office/drawing/2014/main" id="{2D58EFDD-5BE6-4B5E-83C7-0313205AE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290" y="3429000"/>
            <a:ext cx="1463647" cy="450252"/>
          </a:xfrm>
          <a:custGeom>
            <a:avLst/>
            <a:gdLst>
              <a:gd name="T0" fmla="*/ 0 w 914400"/>
              <a:gd name="T1" fmla="*/ 0 h 457200"/>
              <a:gd name="T2" fmla="*/ 914400 w 914400"/>
              <a:gd name="T3" fmla="*/ 457200 h 457200"/>
              <a:gd name="T4" fmla="*/ 0 60000 65536"/>
              <a:gd name="T5" fmla="*/ 0 60000 65536"/>
              <a:gd name="T6" fmla="*/ 0 w 914400"/>
              <a:gd name="T7" fmla="*/ 0 h 457200"/>
              <a:gd name="T8" fmla="*/ 914400 w 914400"/>
              <a:gd name="T9" fmla="*/ 457200 h 4572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4400" h="457200">
                <a:moveTo>
                  <a:pt x="0" y="0"/>
                </a:moveTo>
                <a:lnTo>
                  <a:pt x="914400" y="457200"/>
                </a:lnTo>
              </a:path>
            </a:pathLst>
          </a:custGeom>
          <a:solidFill>
            <a:schemeClr val="accent1"/>
          </a:solidFill>
          <a:ln w="38100" algn="ctr">
            <a:solidFill>
              <a:srgbClr val="FF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E67B8A-61BE-41A9-932A-F4DED970455D}"/>
              </a:ext>
            </a:extLst>
          </p:cNvPr>
          <p:cNvCxnSpPr/>
          <p:nvPr/>
        </p:nvCxnSpPr>
        <p:spPr bwMode="auto">
          <a:xfrm>
            <a:off x="5098677" y="3358402"/>
            <a:ext cx="4261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06ABB73-4E2A-46B4-971F-64444C01A67F}"/>
              </a:ext>
            </a:extLst>
          </p:cNvPr>
          <p:cNvCxnSpPr>
            <a:cxnSpLocks/>
          </p:cNvCxnSpPr>
          <p:nvPr/>
        </p:nvCxnSpPr>
        <p:spPr bwMode="auto">
          <a:xfrm flipH="1">
            <a:off x="8153400" y="3358402"/>
            <a:ext cx="4558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26EB20A-B86F-4F66-B50D-2D9E3FCC20A4}"/>
              </a:ext>
            </a:extLst>
          </p:cNvPr>
          <p:cNvSpPr txBox="1"/>
          <p:nvPr/>
        </p:nvSpPr>
        <p:spPr>
          <a:xfrm>
            <a:off x="4753292" y="4340205"/>
            <a:ext cx="2016256" cy="1631216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How will the left wall  (13, 14) and right wall (1,2) of a trapezoid be  identified?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8A487C-B165-4508-BF01-4212FEAFBAC1}"/>
              </a:ext>
            </a:extLst>
          </p:cNvPr>
          <p:cNvCxnSpPr>
            <a:cxnSpLocks/>
            <a:stCxn id="26" idx="0"/>
          </p:cNvCxnSpPr>
          <p:nvPr/>
        </p:nvCxnSpPr>
        <p:spPr bwMode="auto">
          <a:xfrm flipV="1">
            <a:off x="5761420" y="3222917"/>
            <a:ext cx="415070" cy="11172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Freeform 15">
            <a:extLst>
              <a:ext uri="{FF2B5EF4-FFF2-40B4-BE49-F238E27FC236}">
                <a16:creationId xmlns:a16="http://schemas.microsoft.com/office/drawing/2014/main" id="{06CD4310-E3BD-43A5-842B-F65121FEA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0770" y="2424683"/>
            <a:ext cx="1353293" cy="45719"/>
          </a:xfrm>
          <a:custGeom>
            <a:avLst/>
            <a:gdLst>
              <a:gd name="T0" fmla="*/ 0 w 914400"/>
              <a:gd name="T1" fmla="*/ 0 h 457200"/>
              <a:gd name="T2" fmla="*/ 914400 w 914400"/>
              <a:gd name="T3" fmla="*/ 457200 h 457200"/>
              <a:gd name="T4" fmla="*/ 0 60000 65536"/>
              <a:gd name="T5" fmla="*/ 0 60000 65536"/>
              <a:gd name="T6" fmla="*/ 0 w 914400"/>
              <a:gd name="T7" fmla="*/ 0 h 457200"/>
              <a:gd name="T8" fmla="*/ 914400 w 914400"/>
              <a:gd name="T9" fmla="*/ 457200 h 4572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4400" h="457200">
                <a:moveTo>
                  <a:pt x="0" y="0"/>
                </a:moveTo>
                <a:lnTo>
                  <a:pt x="914400" y="457200"/>
                </a:lnTo>
              </a:path>
            </a:pathLst>
          </a:custGeom>
          <a:solidFill>
            <a:schemeClr val="accent1"/>
          </a:solidFill>
          <a:ln w="38100" algn="ctr">
            <a:solidFill>
              <a:srgbClr val="FF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2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5" grpId="0" animBg="1"/>
      <p:bldP spid="47" grpId="0" animBg="1"/>
      <p:bldP spid="51" grpId="0" animBg="1"/>
      <p:bldP spid="52" grpId="0" animBg="1"/>
      <p:bldP spid="56" grpId="0" animBg="1"/>
      <p:bldP spid="57" grpId="0" animBg="1"/>
      <p:bldP spid="58" grpId="0" animBg="1"/>
      <p:bldP spid="60" grpId="0" animBg="1"/>
      <p:bldP spid="61" grpId="0"/>
      <p:bldP spid="65" grpId="0"/>
      <p:bldP spid="4" grpId="0" animBg="1"/>
      <p:bldP spid="66" grpId="0" animBg="1"/>
      <p:bldP spid="26" grpId="0" animBg="1"/>
      <p:bldP spid="6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CAC5-7208-4E64-8485-1F21F284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" y="152400"/>
            <a:ext cx="8539480" cy="762000"/>
          </a:xfrm>
          <a:solidFill>
            <a:srgbClr val="FF9900"/>
          </a:solidFill>
        </p:spPr>
        <p:txBody>
          <a:bodyPr/>
          <a:lstStyle/>
          <a:p>
            <a:pPr>
              <a:defRPr/>
            </a:pPr>
            <a:r>
              <a:rPr lang="en-US" sz="3600" b="0" dirty="0"/>
              <a:t>Implementation: Plane-Sweep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BAC9B-54B1-457B-87B9-B03A3E9EA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6338"/>
            <a:ext cx="8534400" cy="4530725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Sort the vertices from top-to-bottom </a:t>
            </a:r>
          </a:p>
          <a:p>
            <a:pPr marL="0" indent="0">
              <a:buNone/>
              <a:defRPr/>
            </a:pPr>
            <a:r>
              <a:rPr lang="en-US" sz="2800" dirty="0"/>
              <a:t>   (Assume for simplicity, all </a:t>
            </a:r>
            <a:r>
              <a:rPr lang="en-US" sz="2800" i="1" dirty="0"/>
              <a:t>y</a:t>
            </a:r>
            <a:r>
              <a:rPr lang="en-US" sz="2800" dirty="0"/>
              <a:t>-coordinates are distinct)</a:t>
            </a:r>
          </a:p>
          <a:p>
            <a:pPr>
              <a:defRPr/>
            </a:pPr>
            <a:r>
              <a:rPr lang="en-US" sz="2800" dirty="0"/>
              <a:t>Sweep a horizontal line downward starting from the top-most vertex; stop at discrete points, i.e. at vertices</a:t>
            </a:r>
          </a:p>
          <a:p>
            <a:pPr>
              <a:defRPr/>
            </a:pPr>
            <a:r>
              <a:rPr lang="en-US" sz="2800" dirty="0"/>
              <a:t>Two key ingredients of any sweep algorithm:</a:t>
            </a:r>
          </a:p>
          <a:p>
            <a:pPr lvl="1">
              <a:defRPr/>
            </a:pPr>
            <a:r>
              <a:rPr lang="en-US" sz="2400" dirty="0"/>
              <a:t>(i) Maintain “Sweep Line Status” (SLS): a “combinatorial description” of the “slice” seen by the sweeping line</a:t>
            </a:r>
          </a:p>
          <a:p>
            <a:pPr lvl="2">
              <a:defRPr/>
            </a:pPr>
            <a:r>
              <a:rPr lang="en-US" sz="2000" dirty="0"/>
              <a:t>Often stored in a balanced binary tree</a:t>
            </a:r>
          </a:p>
          <a:p>
            <a:pPr lvl="1">
              <a:defRPr/>
            </a:pPr>
            <a:r>
              <a:rPr lang="en-US" sz="2400" dirty="0"/>
              <a:t>(ii) Event Queue: Actions to be taken, sometimes prioritized, using appropriate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86588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D757-4A3C-4A7D-811E-D28049B68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1143000"/>
          </a:xfrm>
        </p:spPr>
        <p:txBody>
          <a:bodyPr/>
          <a:lstStyle/>
          <a:p>
            <a:pPr>
              <a:defRPr/>
            </a:pPr>
            <a:r>
              <a:rPr lang="en-US" sz="3400" b="0" dirty="0">
                <a:solidFill>
                  <a:schemeClr val="accent2">
                    <a:lumMod val="75000"/>
                  </a:schemeClr>
                </a:solidFill>
              </a:rPr>
              <a:t>Example:</a:t>
            </a:r>
            <a:r>
              <a:rPr lang="en-US" sz="3400" b="0" dirty="0"/>
              <a:t> Partitioning a polygon into </a:t>
            </a:r>
            <a:r>
              <a:rPr lang="en-US" sz="3400" b="0" i="1" dirty="0"/>
              <a:t>y</a:t>
            </a:r>
            <a:r>
              <a:rPr lang="en-US" sz="3400" b="0" dirty="0"/>
              <a:t>-monotone pieces via trapezoid processing</a:t>
            </a:r>
          </a:p>
        </p:txBody>
      </p:sp>
      <p:pic>
        <p:nvPicPr>
          <p:cNvPr id="58372" name="Picture 3">
            <a:extLst>
              <a:ext uri="{FF2B5EF4-FFF2-40B4-BE49-F238E27FC236}">
                <a16:creationId xmlns:a16="http://schemas.microsoft.com/office/drawing/2014/main" id="{5A4B4B36-16E3-4365-9571-A26233870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54806"/>
            <a:ext cx="6400800" cy="498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391C32-5953-45D3-AF0F-D8B9DC8A36AB}"/>
              </a:ext>
            </a:extLst>
          </p:cNvPr>
          <p:cNvSpPr/>
          <p:nvPr/>
        </p:nvSpPr>
        <p:spPr bwMode="auto">
          <a:xfrm>
            <a:off x="1219200" y="5867400"/>
            <a:ext cx="5867400" cy="616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805E6-23CD-4A2D-9347-2AF19D783DE8}"/>
              </a:ext>
            </a:extLst>
          </p:cNvPr>
          <p:cNvCxnSpPr/>
          <p:nvPr/>
        </p:nvCxnSpPr>
        <p:spPr bwMode="auto">
          <a:xfrm flipV="1">
            <a:off x="685800" y="1396429"/>
            <a:ext cx="8001000" cy="10102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76EAC2-48C3-4FA7-92B9-69866224B96A}"/>
              </a:ext>
            </a:extLst>
          </p:cNvPr>
          <p:cNvCxnSpPr/>
          <p:nvPr/>
        </p:nvCxnSpPr>
        <p:spPr bwMode="auto">
          <a:xfrm>
            <a:off x="7924800" y="1598487"/>
            <a:ext cx="0" cy="1373313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6">
            <a:extLst>
              <a:ext uri="{FF2B5EF4-FFF2-40B4-BE49-F238E27FC236}">
                <a16:creationId xmlns:a16="http://schemas.microsoft.com/office/drawing/2014/main" id="{902E11E3-F68B-46FC-978F-F500FC048FB8}"/>
              </a:ext>
            </a:extLst>
          </p:cNvPr>
          <p:cNvSpPr txBox="1"/>
          <p:nvPr/>
        </p:nvSpPr>
        <p:spPr>
          <a:xfrm>
            <a:off x="38100" y="6125409"/>
            <a:ext cx="4038599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itchFamily="18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J. O'Rourke: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Computational Geometry in C,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Cambridge Univ. Press, 1998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6541B-31A7-4B55-8E97-FB2AE33A5717}"/>
              </a:ext>
            </a:extLst>
          </p:cNvPr>
          <p:cNvSpPr txBox="1"/>
          <p:nvPr/>
        </p:nvSpPr>
        <p:spPr>
          <a:xfrm>
            <a:off x="3281684" y="5179367"/>
            <a:ext cx="5791196" cy="830997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Sweep-line  status (SLS) for the current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Ordered edge-list: (e19, e18,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e17, e6,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e8, e10)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AB61A90-FBD5-4CD5-AAE8-FF55596669F4}"/>
              </a:ext>
            </a:extLst>
          </p:cNvPr>
          <p:cNvCxnSpPr/>
          <p:nvPr/>
        </p:nvCxnSpPr>
        <p:spPr bwMode="auto">
          <a:xfrm rot="16200000" flipV="1">
            <a:off x="4542117" y="3777884"/>
            <a:ext cx="1431366" cy="1371600"/>
          </a:xfrm>
          <a:prstGeom prst="curvedConnector3">
            <a:avLst>
              <a:gd name="adj1" fmla="val 18768"/>
            </a:avLst>
          </a:prstGeom>
          <a:solidFill>
            <a:schemeClr val="accent1"/>
          </a:solidFill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0688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B005-60FC-4E09-9F71-DEB27C49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0969"/>
            <a:ext cx="7543800" cy="1143000"/>
          </a:xfrm>
        </p:spPr>
        <p:txBody>
          <a:bodyPr/>
          <a:lstStyle/>
          <a:p>
            <a:pPr>
              <a:defRPr/>
            </a:pPr>
            <a:r>
              <a:rPr lang="en-US" sz="3600" b="0" dirty="0"/>
              <a:t>Actions Needed</a:t>
            </a:r>
          </a:p>
        </p:txBody>
      </p:sp>
      <p:pic>
        <p:nvPicPr>
          <p:cNvPr id="59396" name="Picture 2">
            <a:extLst>
              <a:ext uri="{FF2B5EF4-FFF2-40B4-BE49-F238E27FC236}">
                <a16:creationId xmlns:a16="http://schemas.microsoft.com/office/drawing/2014/main" id="{717E4E84-FF37-461A-A6AB-A686AFDE5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9700"/>
            <a:ext cx="433863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0" name="TextBox 3">
            <a:extLst>
              <a:ext uri="{FF2B5EF4-FFF2-40B4-BE49-F238E27FC236}">
                <a16:creationId xmlns:a16="http://schemas.microsoft.com/office/drawing/2014/main" id="{C356F8E1-1253-4D3B-AEA5-F9FF934E7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88" y="5935663"/>
            <a:ext cx="79295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We do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(1) updates to the SLS, each taking time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(log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itchFamily="34" charset="0"/>
              </a:rPr>
              <a:t>), since the SLS is stored in a balanced binary search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2B5D9-BF05-46F4-BC91-E95911C5126D}"/>
              </a:ext>
            </a:extLst>
          </p:cNvPr>
          <p:cNvSpPr txBox="1"/>
          <p:nvPr/>
        </p:nvSpPr>
        <p:spPr>
          <a:xfrm>
            <a:off x="4472304" y="1675579"/>
            <a:ext cx="4554537" cy="1200329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Delete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from the list, insert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d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 place of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c: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…, a, c, b…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  <a:sym typeface="Symbol" panose="05050102010706020507" pitchFamily="18" charset="2"/>
              </a:rPr>
              <a:t> …,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  <a:sym typeface="Symbol" panose="05050102010706020507" pitchFamily="18" charset="2"/>
              </a:rPr>
              <a:t>a, d, b, ….</a:t>
            </a:r>
            <a:endParaRPr kumimoji="0" lang="en-IN" sz="24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524B94-F78F-4598-AFF9-CC6A81DAFADA}"/>
              </a:ext>
            </a:extLst>
          </p:cNvPr>
          <p:cNvCxnSpPr>
            <a:cxnSpLocks/>
          </p:cNvCxnSpPr>
          <p:nvPr/>
        </p:nvCxnSpPr>
        <p:spPr bwMode="auto">
          <a:xfrm flipV="1">
            <a:off x="152400" y="1298287"/>
            <a:ext cx="4927600" cy="558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848506-4626-4D7E-8C70-146C3534E3B7}"/>
              </a:ext>
            </a:extLst>
          </p:cNvPr>
          <p:cNvCxnSpPr/>
          <p:nvPr/>
        </p:nvCxnSpPr>
        <p:spPr bwMode="auto">
          <a:xfrm>
            <a:off x="4339591" y="1294543"/>
            <a:ext cx="0" cy="1373313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99E824-1A33-4B87-855D-CEE073365BD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72304" y="3226526"/>
            <a:ext cx="4497864" cy="904863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Delete </a:t>
            </a:r>
            <a:r>
              <a:rPr lang="en-IN" sz="2400" i="1" dirty="0">
                <a:solidFill>
                  <a:schemeClr val="bg1"/>
                </a:solidFill>
              </a:rPr>
              <a:t>c, d</a:t>
            </a:r>
            <a:r>
              <a:rPr lang="en-IN" sz="2400" dirty="0">
                <a:solidFill>
                  <a:schemeClr val="bg1"/>
                </a:solidFill>
              </a:rPr>
              <a:t> from the list</a:t>
            </a:r>
            <a:endParaRPr lang="en-IN" sz="24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2400" i="1" dirty="0">
                <a:solidFill>
                  <a:schemeClr val="bg1"/>
                </a:solidFill>
              </a:rPr>
              <a:t>   …, a, c, d, b… </a:t>
            </a:r>
            <a:r>
              <a:rPr lang="en-IN" sz="2400" dirty="0">
                <a:solidFill>
                  <a:schemeClr val="bg1"/>
                </a:solidFill>
                <a:sym typeface="Symbol" panose="05050102010706020507" pitchFamily="18" charset="2"/>
              </a:rPr>
              <a:t> …, </a:t>
            </a:r>
            <a:r>
              <a:rPr lang="en-IN" sz="2400" i="1" dirty="0">
                <a:solidFill>
                  <a:schemeClr val="bg1"/>
                </a:solidFill>
                <a:sym typeface="Symbol" panose="05050102010706020507" pitchFamily="18" charset="2"/>
              </a:rPr>
              <a:t>a, b, ….</a:t>
            </a:r>
            <a:endParaRPr lang="en-IN" sz="2400" i="1" dirty="0">
              <a:solidFill>
                <a:schemeClr val="bg1"/>
              </a:solidFill>
            </a:endParaRP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D05DC8BD-4FF1-4A06-AFE8-D03295369E58}"/>
              </a:ext>
            </a:extLst>
          </p:cNvPr>
          <p:cNvSpPr txBox="1">
            <a:spLocks/>
          </p:cNvSpPr>
          <p:nvPr/>
        </p:nvSpPr>
        <p:spPr bwMode="auto">
          <a:xfrm>
            <a:off x="4472304" y="4525737"/>
            <a:ext cx="4497864" cy="1274195"/>
          </a:xfrm>
          <a:prstGeom prst="rect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Insert</a:t>
            </a:r>
            <a:r>
              <a:rPr kumimoji="0" lang="en-IN" sz="2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c, d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 in appropriate positions of the list</a:t>
            </a:r>
            <a:endParaRPr kumimoji="0" lang="en-IN" sz="2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IN" sz="2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…, a, b… 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  <a:sym typeface="Symbol" panose="05050102010706020507" pitchFamily="18" charset="2"/>
              </a:rPr>
              <a:t> …, </a:t>
            </a:r>
            <a:r>
              <a:rPr kumimoji="0" lang="en-IN" sz="2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  <a:sym typeface="Symbol" panose="05050102010706020507" pitchFamily="18" charset="2"/>
              </a:rPr>
              <a:t>a, c, d, b, ….</a:t>
            </a:r>
            <a:endParaRPr kumimoji="0" lang="en-IN" sz="2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036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6D3E-7427-422C-8E2D-4A3BFEC1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Processing:</a:t>
            </a:r>
            <a:r>
              <a:rPr lang="en-US" sz="3600" b="0" dirty="0"/>
              <a:t> SLS keeps track of edge-lists in an height-balanced binary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E432-4B0F-4AC7-AD33-E264E16D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0420" name="Picture 2">
            <a:extLst>
              <a:ext uri="{FF2B5EF4-FFF2-40B4-BE49-F238E27FC236}">
                <a16:creationId xmlns:a16="http://schemas.microsoft.com/office/drawing/2014/main" id="{F6383660-1996-43E2-9F0E-840DF520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88" y="1392238"/>
            <a:ext cx="40005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3">
            <a:extLst>
              <a:ext uri="{FF2B5EF4-FFF2-40B4-BE49-F238E27FC236}">
                <a16:creationId xmlns:a16="http://schemas.microsoft.com/office/drawing/2014/main" id="{554782D4-3F07-4447-BCE2-0431006C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3225"/>
            <a:ext cx="50863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641F63-186D-4E74-ADB4-9BE9A3BD17CD}"/>
              </a:ext>
            </a:extLst>
          </p:cNvPr>
          <p:cNvCxnSpPr>
            <a:cxnSpLocks/>
          </p:cNvCxnSpPr>
          <p:nvPr/>
        </p:nvCxnSpPr>
        <p:spPr bwMode="auto">
          <a:xfrm flipV="1">
            <a:off x="340201" y="1542254"/>
            <a:ext cx="4927600" cy="558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F9DFFC-4633-4844-8700-4375A18B2DC1}"/>
              </a:ext>
            </a:extLst>
          </p:cNvPr>
          <p:cNvCxnSpPr/>
          <p:nvPr/>
        </p:nvCxnSpPr>
        <p:spPr bwMode="auto">
          <a:xfrm>
            <a:off x="4953000" y="1392238"/>
            <a:ext cx="0" cy="1373313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CCE867-47D6-4812-8EBE-4221A2B0F625}"/>
              </a:ext>
            </a:extLst>
          </p:cNvPr>
          <p:cNvSpPr/>
          <p:nvPr/>
        </p:nvSpPr>
        <p:spPr bwMode="auto">
          <a:xfrm>
            <a:off x="3200400" y="1692593"/>
            <a:ext cx="152400" cy="150812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9C2EA1-74A6-47E0-B7F7-856E4320EB44}"/>
              </a:ext>
            </a:extLst>
          </p:cNvPr>
          <p:cNvSpPr/>
          <p:nvPr/>
        </p:nvSpPr>
        <p:spPr bwMode="auto">
          <a:xfrm>
            <a:off x="8704183" y="1617187"/>
            <a:ext cx="152400" cy="150812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15A4E-B6F4-40AE-B1D9-5ADD91DE3EAC}"/>
              </a:ext>
            </a:extLst>
          </p:cNvPr>
          <p:cNvSpPr/>
          <p:nvPr/>
        </p:nvSpPr>
        <p:spPr bwMode="auto">
          <a:xfrm>
            <a:off x="1828800" y="2048445"/>
            <a:ext cx="152400" cy="150812"/>
          </a:xfrm>
          <a:prstGeom prst="ellipse">
            <a:avLst/>
          </a:prstGeom>
          <a:solidFill>
            <a:srgbClr val="3333CC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3688AE-3287-4064-B010-671E9B702EBB}"/>
              </a:ext>
            </a:extLst>
          </p:cNvPr>
          <p:cNvSpPr/>
          <p:nvPr/>
        </p:nvSpPr>
        <p:spPr bwMode="auto">
          <a:xfrm>
            <a:off x="8693943" y="2123851"/>
            <a:ext cx="152400" cy="150812"/>
          </a:xfrm>
          <a:prstGeom prst="ellipse">
            <a:avLst/>
          </a:prstGeom>
          <a:solidFill>
            <a:srgbClr val="3333CC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463C02-C50F-46E4-8127-0D7ABF14E99B}"/>
              </a:ext>
            </a:extLst>
          </p:cNvPr>
          <p:cNvSpPr/>
          <p:nvPr/>
        </p:nvSpPr>
        <p:spPr bwMode="auto">
          <a:xfrm>
            <a:off x="2280444" y="2819400"/>
            <a:ext cx="152400" cy="1508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05688D-FCA0-463C-8E7F-9C60A186DBC4}"/>
              </a:ext>
            </a:extLst>
          </p:cNvPr>
          <p:cNvSpPr/>
          <p:nvPr/>
        </p:nvSpPr>
        <p:spPr bwMode="auto">
          <a:xfrm>
            <a:off x="8763000" y="3593307"/>
            <a:ext cx="152400" cy="1508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C4764-6C91-4724-B6F7-1A081FC4A31A}"/>
              </a:ext>
            </a:extLst>
          </p:cNvPr>
          <p:cNvCxnSpPr>
            <a:cxnSpLocks/>
          </p:cNvCxnSpPr>
          <p:nvPr/>
        </p:nvCxnSpPr>
        <p:spPr bwMode="auto">
          <a:xfrm>
            <a:off x="873522" y="2970212"/>
            <a:ext cx="263167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65EF2A2-A0EB-4087-86FC-8A781D21CFFD}"/>
              </a:ext>
            </a:extLst>
          </p:cNvPr>
          <p:cNvSpPr/>
          <p:nvPr/>
        </p:nvSpPr>
        <p:spPr bwMode="auto">
          <a:xfrm>
            <a:off x="5481559" y="3536234"/>
            <a:ext cx="510064" cy="426165"/>
          </a:xfrm>
          <a:prstGeom prst="ellipse">
            <a:avLst/>
          </a:prstGeom>
          <a:noFill/>
          <a:ln w="38100">
            <a:solidFill>
              <a:srgbClr val="FF99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6EBAD3-1B6D-4388-A546-B8CB04AD8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820" y="3499063"/>
            <a:ext cx="548688" cy="46333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8FA3DE-DFD9-494D-9335-EDEC3D56B01F}"/>
              </a:ext>
            </a:extLst>
          </p:cNvPr>
          <p:cNvCxnSpPr/>
          <p:nvPr/>
        </p:nvCxnSpPr>
        <p:spPr bwMode="auto">
          <a:xfrm>
            <a:off x="6172200" y="3729831"/>
            <a:ext cx="76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D6BCD-ADA8-4C25-BCED-137CCEE76A7F}"/>
              </a:ext>
            </a:extLst>
          </p:cNvPr>
          <p:cNvCxnSpPr>
            <a:cxnSpLocks/>
          </p:cNvCxnSpPr>
          <p:nvPr/>
        </p:nvCxnSpPr>
        <p:spPr bwMode="auto">
          <a:xfrm>
            <a:off x="516811" y="2123851"/>
            <a:ext cx="3995658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9CD86D-735F-4160-8C88-5C19278C8F7B}"/>
              </a:ext>
            </a:extLst>
          </p:cNvPr>
          <p:cNvCxnSpPr>
            <a:cxnSpLocks/>
          </p:cNvCxnSpPr>
          <p:nvPr/>
        </p:nvCxnSpPr>
        <p:spPr bwMode="auto">
          <a:xfrm>
            <a:off x="5991623" y="2438400"/>
            <a:ext cx="101877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45B3B7-E2CE-4ACC-BB29-853DCB6F81AB}"/>
              </a:ext>
            </a:extLst>
          </p:cNvPr>
          <p:cNvSpPr txBox="1"/>
          <p:nvPr/>
        </p:nvSpPr>
        <p:spPr>
          <a:xfrm>
            <a:off x="152400" y="5184775"/>
            <a:ext cx="4713288" cy="827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F68DF6-0D72-4CC5-8061-00A63A383CBB}"/>
              </a:ext>
            </a:extLst>
          </p:cNvPr>
          <p:cNvSpPr/>
          <p:nvPr/>
        </p:nvSpPr>
        <p:spPr bwMode="auto">
          <a:xfrm>
            <a:off x="99509" y="4977219"/>
            <a:ext cx="5062207" cy="18158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Insertion, deletion of edges, and identifying left and right walls of a trapezoid can be accomplished in </a:t>
            </a:r>
            <a:r>
              <a:rPr kumimoji="0" lang="en-IN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O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(log </a:t>
            </a:r>
            <a:r>
              <a:rPr kumimoji="0" lang="en-IN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n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) time, per vertex</a:t>
            </a:r>
          </a:p>
        </p:txBody>
      </p:sp>
    </p:spTree>
    <p:extLst>
      <p:ext uri="{BB962C8B-B14F-4D97-AF65-F5344CB8AC3E}">
        <p14:creationId xmlns:p14="http://schemas.microsoft.com/office/powerpoint/2010/main" val="112782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3" grpId="0" animBg="1"/>
      <p:bldP spid="15" grpId="0" animBg="1"/>
      <p:bldP spid="17" grpId="0" animBg="1"/>
      <p:bldP spid="19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2172-F7C5-4208-A7C4-352824D8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7543800" cy="1143000"/>
          </a:xfrm>
          <a:solidFill>
            <a:srgbClr val="FF00FF"/>
          </a:solidFill>
        </p:spPr>
        <p:txBody>
          <a:bodyPr/>
          <a:lstStyle/>
          <a:p>
            <a:r>
              <a:rPr lang="en-IN" sz="3600" b="0" dirty="0">
                <a:solidFill>
                  <a:schemeClr val="bg1"/>
                </a:solidFill>
              </a:rPr>
              <a:t>Complexity of monotone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72D94-0846-49DB-916B-0E9602F9A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524000"/>
            <a:ext cx="8763000" cy="4114800"/>
          </a:xfrm>
        </p:spPr>
        <p:txBody>
          <a:bodyPr/>
          <a:lstStyle/>
          <a:p>
            <a:r>
              <a:rPr lang="en-IN" dirty="0"/>
              <a:t>Sorting of </a:t>
            </a:r>
            <a:r>
              <a:rPr lang="en-IN" i="1" dirty="0"/>
              <a:t>y</a:t>
            </a:r>
            <a:r>
              <a:rPr lang="en-IN" dirty="0"/>
              <a:t>-coordinates of </a:t>
            </a:r>
            <a:r>
              <a:rPr lang="en-IN" i="1" dirty="0"/>
              <a:t>n</a:t>
            </a:r>
            <a:r>
              <a:rPr lang="en-IN" dirty="0"/>
              <a:t> vertices: </a:t>
            </a:r>
            <a:r>
              <a:rPr lang="en-IN" i="1" dirty="0"/>
              <a:t>O</a:t>
            </a:r>
            <a:r>
              <a:rPr lang="en-IN" dirty="0"/>
              <a:t>(</a:t>
            </a:r>
            <a:r>
              <a:rPr lang="en-IN" i="1" dirty="0"/>
              <a:t>n </a:t>
            </a:r>
            <a:r>
              <a:rPr lang="en-IN" dirty="0"/>
              <a:t>log </a:t>
            </a:r>
            <a:r>
              <a:rPr lang="en-IN" i="1" dirty="0"/>
              <a:t>n</a:t>
            </a:r>
            <a:r>
              <a:rPr lang="en-IN" dirty="0"/>
              <a:t>) </a:t>
            </a:r>
          </a:p>
          <a:p>
            <a:r>
              <a:rPr lang="en-IN" dirty="0"/>
              <a:t>Horizontal sweep-line stops at </a:t>
            </a:r>
            <a:r>
              <a:rPr lang="en-IN" i="1" dirty="0"/>
              <a:t>n</a:t>
            </a:r>
            <a:r>
              <a:rPr lang="en-IN" dirty="0"/>
              <a:t> points</a:t>
            </a:r>
          </a:p>
          <a:p>
            <a:r>
              <a:rPr lang="en-IN" dirty="0"/>
              <a:t>At each vertex, update and trapezoid formation: </a:t>
            </a:r>
          </a:p>
          <a:p>
            <a:pPr marL="0" indent="0">
              <a:buNone/>
            </a:pPr>
            <a:r>
              <a:rPr lang="en-IN" i="1" dirty="0"/>
              <a:t>   O</a:t>
            </a:r>
            <a:r>
              <a:rPr lang="en-IN" dirty="0"/>
              <a:t>(log </a:t>
            </a:r>
            <a:r>
              <a:rPr lang="en-IN" i="1" dirty="0"/>
              <a:t>n</a:t>
            </a:r>
            <a:r>
              <a:rPr lang="en-IN" dirty="0"/>
              <a:t>) using AVL-tree of </a:t>
            </a:r>
            <a:r>
              <a:rPr lang="en-IN" i="1" dirty="0"/>
              <a:t>O</a:t>
            </a:r>
            <a:r>
              <a:rPr lang="en-IN" dirty="0"/>
              <a:t>(</a:t>
            </a:r>
            <a:r>
              <a:rPr lang="en-IN" i="1" dirty="0"/>
              <a:t>n</a:t>
            </a:r>
            <a:r>
              <a:rPr lang="en-IN" dirty="0"/>
              <a:t>)-size edge lists</a:t>
            </a:r>
          </a:p>
          <a:p>
            <a:r>
              <a:rPr lang="en-IN" dirty="0"/>
              <a:t>Finding support vertices of each trapezoid: </a:t>
            </a:r>
            <a:r>
              <a:rPr lang="en-IN" i="1" dirty="0"/>
              <a:t>O</a:t>
            </a:r>
            <a:r>
              <a:rPr lang="en-IN" dirty="0"/>
              <a:t>(1) </a:t>
            </a:r>
          </a:p>
          <a:p>
            <a:r>
              <a:rPr lang="en-IN" dirty="0"/>
              <a:t>Total number of trapezoids: </a:t>
            </a:r>
            <a:r>
              <a:rPr lang="en-IN" i="1" dirty="0"/>
              <a:t>O</a:t>
            </a:r>
            <a:r>
              <a:rPr lang="en-IN" dirty="0"/>
              <a:t>(</a:t>
            </a:r>
            <a:r>
              <a:rPr lang="en-IN" i="1" dirty="0"/>
              <a:t>n</a:t>
            </a:r>
            <a:r>
              <a:rPr lang="en-IN" dirty="0"/>
              <a:t>) </a:t>
            </a:r>
          </a:p>
          <a:p>
            <a:r>
              <a:rPr lang="en-IN" dirty="0"/>
              <a:t>Total partitioning cost into monotone pieces: </a:t>
            </a:r>
          </a:p>
          <a:p>
            <a:pPr marL="0" indent="0">
              <a:buNone/>
            </a:pPr>
            <a:r>
              <a:rPr lang="en-IN" i="1" dirty="0"/>
              <a:t>    O</a:t>
            </a:r>
            <a:r>
              <a:rPr lang="en-IN" dirty="0"/>
              <a:t>(</a:t>
            </a:r>
            <a:r>
              <a:rPr lang="en-IN" i="1" dirty="0"/>
              <a:t>n </a:t>
            </a:r>
            <a:r>
              <a:rPr lang="en-IN" dirty="0"/>
              <a:t>log </a:t>
            </a:r>
            <a:r>
              <a:rPr lang="en-IN" i="1" dirty="0"/>
              <a:t>n</a:t>
            </a:r>
            <a:r>
              <a:rPr lang="en-IN" dirty="0"/>
              <a:t>) 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125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chemeClr val="accent5">
                <a:alpha val="77000"/>
                <a:lumMod val="92000"/>
                <a:lumOff val="8000"/>
              </a:schemeClr>
            </a:gs>
            <a:gs pos="100000">
              <a:srgbClr val="5F5F5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850" name="Picture 2">
            <a:extLst>
              <a:ext uri="{FF2B5EF4-FFF2-40B4-BE49-F238E27FC236}">
                <a16:creationId xmlns:a16="http://schemas.microsoft.com/office/drawing/2014/main" id="{00BF4FC4-1C22-433A-8561-5451BB4F9639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" y="1104900"/>
            <a:ext cx="8229600" cy="43449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3C8C99AD-6ACB-4BE9-9735-A1DB00501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571330"/>
            <a:ext cx="685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Aerial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6F9E5-3E9F-4E2C-B6A1-B64E6128457B}"/>
              </a:ext>
            </a:extLst>
          </p:cNvPr>
          <p:cNvSpPr txBox="1"/>
          <p:nvPr/>
        </p:nvSpPr>
        <p:spPr>
          <a:xfrm>
            <a:off x="304800" y="76200"/>
            <a:ext cx="8763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/>
                <a:ea typeface="+mj-ea"/>
                <a:cs typeface="+mj-cs"/>
              </a:rPr>
              <a:t> Applications of Orthogonal Polygonization:</a:t>
            </a:r>
          </a:p>
          <a:p>
            <a:r>
              <a:rPr kumimoji="0" lang="de-DE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/>
                <a:ea typeface="+mj-ea"/>
                <a:cs typeface="+mj-cs"/>
              </a:rPr>
              <a:t> Remote Sensing and GIS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2172-F7C5-4208-A7C4-352824D8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667000"/>
            <a:ext cx="7543800" cy="1143000"/>
          </a:xfrm>
          <a:solidFill>
            <a:srgbClr val="FF00FF"/>
          </a:solidFill>
        </p:spPr>
        <p:txBody>
          <a:bodyPr/>
          <a:lstStyle/>
          <a:p>
            <a:r>
              <a:rPr lang="en-IN" sz="3600" b="0" dirty="0">
                <a:solidFill>
                  <a:schemeClr val="bg1"/>
                </a:solidFill>
              </a:rPr>
              <a:t>Monotone Partitioning via “Spilt and Merge” Vertices</a:t>
            </a:r>
          </a:p>
        </p:txBody>
      </p:sp>
    </p:spTree>
    <p:extLst>
      <p:ext uri="{BB962C8B-B14F-4D97-AF65-F5344CB8AC3E}">
        <p14:creationId xmlns:p14="http://schemas.microsoft.com/office/powerpoint/2010/main" val="146163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530396-8A5A-4CA0-A417-698D708DB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" y="160327"/>
            <a:ext cx="9150981" cy="579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3BE7D8-322A-47EF-B71A-A10426EEBD81}"/>
              </a:ext>
            </a:extLst>
          </p:cNvPr>
          <p:cNvSpPr txBox="1"/>
          <p:nvPr/>
        </p:nvSpPr>
        <p:spPr>
          <a:xfrm>
            <a:off x="30480" y="48768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top vertex </a:t>
            </a:r>
            <a:r>
              <a:rPr kumimoji="0" lang="en-I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</a:t>
            </a:r>
            <a:r>
              <a:rPr kumimoji="0" lang="en-IN" sz="2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t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: a strictly convex vertex such that both its two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neighbors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lie below the horizontal line through </a:t>
            </a:r>
            <a:r>
              <a:rPr kumimoji="0" lang="en-I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</a:t>
            </a:r>
            <a:r>
              <a:rPr kumimoji="0" lang="en-IN" sz="2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F5335-4ED5-4DAF-AC26-0947D91239D4}"/>
              </a:ext>
            </a:extLst>
          </p:cNvPr>
          <p:cNvSpPr txBox="1"/>
          <p:nvPr/>
        </p:nvSpPr>
        <p:spPr>
          <a:xfrm>
            <a:off x="30480" y="5707797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bottom vertex </a:t>
            </a:r>
            <a:r>
              <a:rPr kumimoji="0" lang="en-I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</a:t>
            </a:r>
            <a:r>
              <a:rPr kumimoji="0" lang="en-IN" sz="2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: a strictly convex vertex such that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both its two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neighbors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lie above the horizontal line through </a:t>
            </a:r>
            <a:r>
              <a:rPr kumimoji="0" lang="en-I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</a:t>
            </a:r>
            <a:r>
              <a:rPr kumimoji="0" lang="en-IN" sz="2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b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09E27-94FD-412B-AD9D-86197E5D6D10}"/>
              </a:ext>
            </a:extLst>
          </p:cNvPr>
          <p:cNvSpPr txBox="1"/>
          <p:nvPr/>
        </p:nvSpPr>
        <p:spPr>
          <a:xfrm>
            <a:off x="5601814" y="657939"/>
            <a:ext cx="3557426" cy="461665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top-vertex (start-vertex)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6863E-DCFF-4685-8747-A2B3EF5F0CDE}"/>
              </a:ext>
            </a:extLst>
          </p:cNvPr>
          <p:cNvSpPr txBox="1"/>
          <p:nvPr/>
        </p:nvSpPr>
        <p:spPr>
          <a:xfrm>
            <a:off x="6471920" y="5469355"/>
            <a:ext cx="2694145" cy="461665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srgbClr val="FFFFFF"/>
                </a:solidFill>
              </a:rPr>
              <a:t>b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ottom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(end)-vertex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A06821-7BA8-4217-943A-7783B93225B9}"/>
              </a:ext>
            </a:extLst>
          </p:cNvPr>
          <p:cNvSpPr/>
          <p:nvPr/>
        </p:nvSpPr>
        <p:spPr bwMode="auto">
          <a:xfrm>
            <a:off x="539434" y="2057400"/>
            <a:ext cx="5181600" cy="1371600"/>
          </a:xfrm>
          <a:prstGeom prst="roundRect">
            <a:avLst/>
          </a:prstGeom>
          <a:noFill/>
          <a:ln w="28575">
            <a:solidFill>
              <a:srgbClr val="FF9900"/>
            </a:solidFill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17" name="Straight Arrow Connector 4">
            <a:extLst>
              <a:ext uri="{FF2B5EF4-FFF2-40B4-BE49-F238E27FC236}">
                <a16:creationId xmlns:a16="http://schemas.microsoft.com/office/drawing/2014/main" id="{F199B07B-B6ED-4B17-B660-68DA4FBE1E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32992" y="1576785"/>
            <a:ext cx="6034" cy="1852215"/>
          </a:xfrm>
          <a:prstGeom prst="straightConnector1">
            <a:avLst/>
          </a:prstGeom>
          <a:noFill/>
          <a:ln w="57150" algn="ctr">
            <a:solidFill>
              <a:srgbClr val="FF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CFFFE822-1CDB-4FEC-8375-32369CEB0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540" y="3325775"/>
            <a:ext cx="644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896BA0-C032-4C67-A5BD-81122D35174F}"/>
              </a:ext>
            </a:extLst>
          </p:cNvPr>
          <p:cNvSpPr/>
          <p:nvPr/>
        </p:nvSpPr>
        <p:spPr bwMode="auto">
          <a:xfrm>
            <a:off x="539434" y="3550503"/>
            <a:ext cx="5175566" cy="830997"/>
          </a:xfrm>
          <a:prstGeom prst="roundRect">
            <a:avLst/>
          </a:prstGeom>
          <a:noFill/>
          <a:ln w="28575">
            <a:solidFill>
              <a:srgbClr val="FF00FF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4" grpId="0" animBg="1"/>
      <p:bldP spid="16" grpId="0" animBg="1"/>
      <p:bldP spid="18" grpId="0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B8E2-F833-49B2-962C-DFBEA34C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5" y="121971"/>
            <a:ext cx="8839200" cy="812749"/>
          </a:xfrm>
        </p:spPr>
        <p:txBody>
          <a:bodyPr/>
          <a:lstStyle/>
          <a:p>
            <a:r>
              <a:rPr lang="en-IN" sz="3600" b="0" dirty="0"/>
              <a:t>Vertex classification in a polygon </a:t>
            </a:r>
            <a:r>
              <a:rPr lang="en-IN" sz="3600" b="0" i="1" dirty="0" err="1"/>
              <a:t>w.r.t.</a:t>
            </a:r>
            <a:r>
              <a:rPr lang="en-IN" sz="3600" b="0" dirty="0"/>
              <a:t> </a:t>
            </a:r>
            <a:r>
              <a:rPr lang="en-IN" sz="3600" b="0" i="1" dirty="0"/>
              <a:t>y</a:t>
            </a:r>
            <a:r>
              <a:rPr lang="en-IN" sz="3600" b="0" dirty="0"/>
              <a:t>-axis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306A1-7CEE-4939-8080-6D0B4FCA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" y="1729503"/>
            <a:ext cx="4246880" cy="435633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E3605F6-BA87-4690-B97B-9F1C88B1C103}"/>
              </a:ext>
            </a:extLst>
          </p:cNvPr>
          <p:cNvSpPr/>
          <p:nvPr/>
        </p:nvSpPr>
        <p:spPr bwMode="auto">
          <a:xfrm>
            <a:off x="1691640" y="2001520"/>
            <a:ext cx="16764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978844-D1DB-4DA7-AB06-007C560F49BA}"/>
              </a:ext>
            </a:extLst>
          </p:cNvPr>
          <p:cNvSpPr/>
          <p:nvPr/>
        </p:nvSpPr>
        <p:spPr bwMode="auto">
          <a:xfrm>
            <a:off x="4384040" y="1726471"/>
            <a:ext cx="16764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C5B16-9B43-4FF7-BCC2-EB3C011D3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80" y="1518191"/>
            <a:ext cx="2007824" cy="335089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CE6707A-3E8D-428D-8ABE-46CB73CD5206}"/>
              </a:ext>
            </a:extLst>
          </p:cNvPr>
          <p:cNvSpPr/>
          <p:nvPr/>
        </p:nvSpPr>
        <p:spPr bwMode="auto">
          <a:xfrm>
            <a:off x="2895600" y="2001520"/>
            <a:ext cx="16764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F42C62-B453-42CD-A106-01F692D9EB4D}"/>
              </a:ext>
            </a:extLst>
          </p:cNvPr>
          <p:cNvSpPr/>
          <p:nvPr/>
        </p:nvSpPr>
        <p:spPr bwMode="auto">
          <a:xfrm>
            <a:off x="2611120" y="5638800"/>
            <a:ext cx="16764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4700E1-9CD2-4C35-B998-4A13C7FB8CBD}"/>
              </a:ext>
            </a:extLst>
          </p:cNvPr>
          <p:cNvSpPr/>
          <p:nvPr/>
        </p:nvSpPr>
        <p:spPr bwMode="auto">
          <a:xfrm>
            <a:off x="1102360" y="5638800"/>
            <a:ext cx="16764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11858A-827E-4F0B-895C-5CEE7210BC54}"/>
              </a:ext>
            </a:extLst>
          </p:cNvPr>
          <p:cNvSpPr/>
          <p:nvPr/>
        </p:nvSpPr>
        <p:spPr bwMode="auto">
          <a:xfrm>
            <a:off x="4361180" y="2383379"/>
            <a:ext cx="16764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9CBE83-AD5B-49D8-AE42-780AB28CEE27}"/>
              </a:ext>
            </a:extLst>
          </p:cNvPr>
          <p:cNvSpPr/>
          <p:nvPr/>
        </p:nvSpPr>
        <p:spPr bwMode="auto">
          <a:xfrm>
            <a:off x="3505200" y="4800600"/>
            <a:ext cx="16764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467BC0A-EED2-4803-AE87-51F229D67D42}"/>
              </a:ext>
            </a:extLst>
          </p:cNvPr>
          <p:cNvSpPr/>
          <p:nvPr/>
        </p:nvSpPr>
        <p:spPr bwMode="auto">
          <a:xfrm>
            <a:off x="2364740" y="4267200"/>
            <a:ext cx="304800" cy="304800"/>
          </a:xfrm>
          <a:prstGeom prst="triangle">
            <a:avLst/>
          </a:prstGeom>
          <a:solidFill>
            <a:srgbClr val="FF00F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6534972-6F46-44FA-913E-07DA6445222E}"/>
              </a:ext>
            </a:extLst>
          </p:cNvPr>
          <p:cNvSpPr/>
          <p:nvPr/>
        </p:nvSpPr>
        <p:spPr bwMode="auto">
          <a:xfrm>
            <a:off x="4224020" y="3717831"/>
            <a:ext cx="304800" cy="304800"/>
          </a:xfrm>
          <a:prstGeom prst="triangle">
            <a:avLst/>
          </a:prstGeom>
          <a:solidFill>
            <a:srgbClr val="FF00F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7779607-D075-4F65-B96E-DC13A1B446F6}"/>
              </a:ext>
            </a:extLst>
          </p:cNvPr>
          <p:cNvSpPr/>
          <p:nvPr/>
        </p:nvSpPr>
        <p:spPr bwMode="auto">
          <a:xfrm>
            <a:off x="1706880" y="5029200"/>
            <a:ext cx="304800" cy="304800"/>
          </a:xfrm>
          <a:prstGeom prst="triangle">
            <a:avLst/>
          </a:prstGeom>
          <a:solidFill>
            <a:srgbClr val="FF00F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4025E40-6F86-4994-9771-8D257CCD9B9D}"/>
              </a:ext>
            </a:extLst>
          </p:cNvPr>
          <p:cNvSpPr/>
          <p:nvPr/>
        </p:nvSpPr>
        <p:spPr bwMode="auto">
          <a:xfrm rot="10800000">
            <a:off x="2143760" y="2377440"/>
            <a:ext cx="304800" cy="304800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7194705-B12B-4D85-A299-83D3FA7F39BA}"/>
              </a:ext>
            </a:extLst>
          </p:cNvPr>
          <p:cNvSpPr/>
          <p:nvPr/>
        </p:nvSpPr>
        <p:spPr bwMode="auto">
          <a:xfrm rot="10800000">
            <a:off x="1183640" y="3907671"/>
            <a:ext cx="304800" cy="304800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E79C178C-9349-4C78-AC58-41A87F7E56E7}"/>
              </a:ext>
            </a:extLst>
          </p:cNvPr>
          <p:cNvSpPr/>
          <p:nvPr/>
        </p:nvSpPr>
        <p:spPr bwMode="auto">
          <a:xfrm rot="10800000">
            <a:off x="4246880" y="4479831"/>
            <a:ext cx="304800" cy="304800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8CA78B-9AC8-4E0F-A0B1-707CCACEDBD6}"/>
              </a:ext>
            </a:extLst>
          </p:cNvPr>
          <p:cNvSpPr/>
          <p:nvPr/>
        </p:nvSpPr>
        <p:spPr bwMode="auto">
          <a:xfrm>
            <a:off x="629920" y="3393440"/>
            <a:ext cx="16764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08B671-83B0-4003-AB1F-9EFF9C73203B}"/>
              </a:ext>
            </a:extLst>
          </p:cNvPr>
          <p:cNvSpPr/>
          <p:nvPr/>
        </p:nvSpPr>
        <p:spPr bwMode="auto">
          <a:xfrm>
            <a:off x="4262120" y="3097119"/>
            <a:ext cx="152400" cy="15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767474-0B22-4CF1-B339-1E70FBF54118}"/>
              </a:ext>
            </a:extLst>
          </p:cNvPr>
          <p:cNvSpPr/>
          <p:nvPr/>
        </p:nvSpPr>
        <p:spPr bwMode="auto">
          <a:xfrm>
            <a:off x="2948940" y="3617596"/>
            <a:ext cx="152400" cy="15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E5137B-39C5-4734-8581-7106A3C7B5EF}"/>
              </a:ext>
            </a:extLst>
          </p:cNvPr>
          <p:cNvSpPr/>
          <p:nvPr/>
        </p:nvSpPr>
        <p:spPr bwMode="auto">
          <a:xfrm>
            <a:off x="3550920" y="3759836"/>
            <a:ext cx="152400" cy="15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C24911-CD60-414D-9FCA-3E524FAAEE77}"/>
              </a:ext>
            </a:extLst>
          </p:cNvPr>
          <p:cNvSpPr/>
          <p:nvPr/>
        </p:nvSpPr>
        <p:spPr bwMode="auto">
          <a:xfrm>
            <a:off x="436880" y="4771708"/>
            <a:ext cx="152400" cy="15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2C736B-A870-4C95-9281-98D0D150B091}"/>
              </a:ext>
            </a:extLst>
          </p:cNvPr>
          <p:cNvSpPr/>
          <p:nvPr/>
        </p:nvSpPr>
        <p:spPr bwMode="auto">
          <a:xfrm>
            <a:off x="1412240" y="3122296"/>
            <a:ext cx="152400" cy="15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5E45CE-64D9-4709-AC12-7942A1919E09}"/>
              </a:ext>
            </a:extLst>
          </p:cNvPr>
          <p:cNvSpPr/>
          <p:nvPr/>
        </p:nvSpPr>
        <p:spPr bwMode="auto">
          <a:xfrm>
            <a:off x="853440" y="2514124"/>
            <a:ext cx="152400" cy="15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2846E9-824A-4574-A6F1-95FFDEE32E47}"/>
              </a:ext>
            </a:extLst>
          </p:cNvPr>
          <p:cNvGrpSpPr/>
          <p:nvPr/>
        </p:nvGrpSpPr>
        <p:grpSpPr>
          <a:xfrm>
            <a:off x="5936592" y="1576075"/>
            <a:ext cx="3187088" cy="442040"/>
            <a:chOff x="5956912" y="2211804"/>
            <a:chExt cx="3187088" cy="44204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68AFF4-E28E-4522-A83A-CA159BCEF733}"/>
                </a:ext>
              </a:extLst>
            </p:cNvPr>
            <p:cNvSpPr txBox="1"/>
            <p:nvPr/>
          </p:nvSpPr>
          <p:spPr>
            <a:xfrm>
              <a:off x="5956912" y="2253734"/>
              <a:ext cx="3187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convex, both </a:t>
              </a:r>
              <a:r>
                <a:rPr lang="en-IN" sz="2000" dirty="0" err="1"/>
                <a:t>neighbors</a:t>
              </a:r>
              <a:r>
                <a:rPr lang="en-IN" sz="2000" dirty="0"/>
                <a:t> 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1F986C-9A49-45E4-BD21-079D4164F83E}"/>
                </a:ext>
              </a:extLst>
            </p:cNvPr>
            <p:cNvCxnSpPr/>
            <p:nvPr/>
          </p:nvCxnSpPr>
          <p:spPr bwMode="auto">
            <a:xfrm>
              <a:off x="8541404" y="2211804"/>
              <a:ext cx="0" cy="44204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26BA18-7488-48BA-989F-4970D40B6D41}"/>
              </a:ext>
            </a:extLst>
          </p:cNvPr>
          <p:cNvGrpSpPr/>
          <p:nvPr/>
        </p:nvGrpSpPr>
        <p:grpSpPr>
          <a:xfrm>
            <a:off x="5956912" y="2301901"/>
            <a:ext cx="2971800" cy="400110"/>
            <a:chOff x="5977232" y="2937630"/>
            <a:chExt cx="2971800" cy="4001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6D4AA8-BF55-43D6-AAC2-050B4AF8EE04}"/>
                </a:ext>
              </a:extLst>
            </p:cNvPr>
            <p:cNvSpPr txBox="1"/>
            <p:nvPr/>
          </p:nvSpPr>
          <p:spPr>
            <a:xfrm>
              <a:off x="5977232" y="2937630"/>
              <a:ext cx="29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convex, both </a:t>
              </a:r>
              <a:r>
                <a:rPr lang="en-IN" sz="2000" dirty="0" err="1"/>
                <a:t>neighbors</a:t>
              </a:r>
              <a:r>
                <a:rPr lang="en-IN" sz="2000" dirty="0"/>
                <a:t> 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7040099-2026-4217-86D4-5F2A34DC943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05844" y="2955312"/>
              <a:ext cx="0" cy="3824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C87828-4C4B-4BEA-9E45-9A14284EBD73}"/>
              </a:ext>
            </a:extLst>
          </p:cNvPr>
          <p:cNvGrpSpPr/>
          <p:nvPr/>
        </p:nvGrpSpPr>
        <p:grpSpPr>
          <a:xfrm>
            <a:off x="6146800" y="2910111"/>
            <a:ext cx="2374284" cy="445176"/>
            <a:chOff x="6167120" y="3545840"/>
            <a:chExt cx="2374284" cy="445176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F6B1934-DB43-4AC0-8D2A-5AE408C2705D}"/>
                </a:ext>
              </a:extLst>
            </p:cNvPr>
            <p:cNvCxnSpPr/>
            <p:nvPr/>
          </p:nvCxnSpPr>
          <p:spPr bwMode="auto">
            <a:xfrm>
              <a:off x="7716520" y="3548976"/>
              <a:ext cx="0" cy="44204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DD5C7C1-0A0F-4AFB-B964-89A0AAC850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34400" y="3545840"/>
              <a:ext cx="0" cy="3824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99DF31-A18C-4A2A-A6F7-7BEE4E93524D}"/>
                </a:ext>
              </a:extLst>
            </p:cNvPr>
            <p:cNvSpPr txBox="1"/>
            <p:nvPr/>
          </p:nvSpPr>
          <p:spPr>
            <a:xfrm>
              <a:off x="6167120" y="3581400"/>
              <a:ext cx="2374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one </a:t>
              </a:r>
              <a:r>
                <a:rPr lang="en-IN" sz="2000" dirty="0" err="1"/>
                <a:t>neighbor</a:t>
              </a:r>
              <a:r>
                <a:rPr lang="en-IN" sz="2000" dirty="0"/>
                <a:t>   , other 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B2C7D7-6DD9-4A0C-BF37-C4F5D6302FEC}"/>
              </a:ext>
            </a:extLst>
          </p:cNvPr>
          <p:cNvGrpSpPr/>
          <p:nvPr/>
        </p:nvGrpSpPr>
        <p:grpSpPr>
          <a:xfrm>
            <a:off x="5936592" y="3604274"/>
            <a:ext cx="3187088" cy="442040"/>
            <a:chOff x="5956912" y="4240003"/>
            <a:chExt cx="3187088" cy="44204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0DD851-E9F2-44AB-B9BA-1A76AE130027}"/>
                </a:ext>
              </a:extLst>
            </p:cNvPr>
            <p:cNvSpPr txBox="1"/>
            <p:nvPr/>
          </p:nvSpPr>
          <p:spPr>
            <a:xfrm>
              <a:off x="5956912" y="4281933"/>
              <a:ext cx="3187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reflex, both </a:t>
              </a:r>
              <a:r>
                <a:rPr lang="en-IN" sz="2000" dirty="0" err="1"/>
                <a:t>neighbors</a:t>
              </a:r>
              <a:r>
                <a:rPr lang="en-IN" sz="2000" dirty="0"/>
                <a:t> 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15D37A5-307F-43AC-A3FA-856DF8109C20}"/>
                </a:ext>
              </a:extLst>
            </p:cNvPr>
            <p:cNvCxnSpPr/>
            <p:nvPr/>
          </p:nvCxnSpPr>
          <p:spPr bwMode="auto">
            <a:xfrm>
              <a:off x="8382000" y="4240003"/>
              <a:ext cx="0" cy="44204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3DC02BA-3AC7-4A5F-AF5B-CFC3FAAC3FB8}"/>
              </a:ext>
            </a:extLst>
          </p:cNvPr>
          <p:cNvGrpSpPr/>
          <p:nvPr/>
        </p:nvGrpSpPr>
        <p:grpSpPr>
          <a:xfrm>
            <a:off x="6050892" y="4315325"/>
            <a:ext cx="2971800" cy="400110"/>
            <a:chOff x="6071212" y="4951054"/>
            <a:chExt cx="2971800" cy="4001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47AE76-3CFB-42DF-98FC-AC845AA09161}"/>
                </a:ext>
              </a:extLst>
            </p:cNvPr>
            <p:cNvSpPr txBox="1"/>
            <p:nvPr/>
          </p:nvSpPr>
          <p:spPr>
            <a:xfrm>
              <a:off x="6071212" y="4951054"/>
              <a:ext cx="29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reflex, both </a:t>
              </a:r>
              <a:r>
                <a:rPr lang="en-IN" sz="2000" dirty="0" err="1"/>
                <a:t>neighbors</a:t>
              </a:r>
              <a:r>
                <a:rPr lang="en-IN" sz="2000" dirty="0"/>
                <a:t> 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D08A335-B360-48B0-998C-B78363BD643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34400" y="4968736"/>
              <a:ext cx="0" cy="3824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1593B0C-9618-4BCD-81B4-468FE070D7CC}"/>
              </a:ext>
            </a:extLst>
          </p:cNvPr>
          <p:cNvSpPr txBox="1"/>
          <p:nvPr/>
        </p:nvSpPr>
        <p:spPr>
          <a:xfrm>
            <a:off x="100375" y="6371638"/>
            <a:ext cx="200782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Ref: </a:t>
            </a:r>
            <a:r>
              <a:rPr lang="en-IN" dirty="0">
                <a:solidFill>
                  <a:schemeClr val="bg1"/>
                </a:solidFill>
              </a:rPr>
              <a:t>4A Textbook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720DF-7398-4B27-BE19-16387276C8D9}"/>
              </a:ext>
            </a:extLst>
          </p:cNvPr>
          <p:cNvSpPr txBox="1"/>
          <p:nvPr/>
        </p:nvSpPr>
        <p:spPr>
          <a:xfrm>
            <a:off x="3223263" y="5072107"/>
            <a:ext cx="5900418" cy="150810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chemeClr val="bg1"/>
                </a:solidFill>
              </a:rPr>
              <a:t>Lemma:</a:t>
            </a:r>
            <a:r>
              <a:rPr lang="en-IN" sz="2400" dirty="0">
                <a:solidFill>
                  <a:schemeClr val="bg1"/>
                </a:solidFill>
              </a:rPr>
              <a:t> A simple polygon </a:t>
            </a:r>
            <a:r>
              <a:rPr lang="en-IN" sz="2400" i="1" dirty="0">
                <a:solidFill>
                  <a:schemeClr val="bg1"/>
                </a:solidFill>
              </a:rPr>
              <a:t>P</a:t>
            </a:r>
            <a:r>
              <a:rPr lang="en-IN" sz="2400" dirty="0">
                <a:solidFill>
                  <a:schemeClr val="bg1"/>
                </a:solidFill>
              </a:rPr>
              <a:t> is </a:t>
            </a:r>
            <a:r>
              <a:rPr lang="en-IN" sz="2400" i="1" dirty="0">
                <a:solidFill>
                  <a:schemeClr val="bg1"/>
                </a:solidFill>
              </a:rPr>
              <a:t>y</a:t>
            </a:r>
            <a:r>
              <a:rPr lang="en-IN" sz="2400" dirty="0">
                <a:solidFill>
                  <a:schemeClr val="bg1"/>
                </a:solidFill>
              </a:rPr>
              <a:t>-monotone if and only if </a:t>
            </a:r>
            <a:r>
              <a:rPr lang="en-IN" sz="2400" i="1" dirty="0">
                <a:solidFill>
                  <a:schemeClr val="bg1"/>
                </a:solidFill>
              </a:rPr>
              <a:t>P</a:t>
            </a:r>
            <a:r>
              <a:rPr lang="en-IN" sz="2400" dirty="0">
                <a:solidFill>
                  <a:schemeClr val="bg1"/>
                </a:solidFill>
              </a:rPr>
              <a:t> is devoid of any merge or split vertices</a:t>
            </a:r>
          </a:p>
          <a:p>
            <a:r>
              <a:rPr lang="en-IN" sz="2000" dirty="0">
                <a:solidFill>
                  <a:schemeClr val="bg1"/>
                </a:solidFill>
                <a:sym typeface="Symbol" panose="05050102010706020507" pitchFamily="18" charset="2"/>
              </a:rPr>
              <a:t>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i="1" dirty="0">
                <a:solidFill>
                  <a:schemeClr val="bg1"/>
                </a:solidFill>
              </a:rPr>
              <a:t>P</a:t>
            </a:r>
            <a:r>
              <a:rPr lang="en-IN" sz="2000" dirty="0">
                <a:solidFill>
                  <a:schemeClr val="bg1"/>
                </a:solidFill>
              </a:rPr>
              <a:t> will have only one start- and one end-vertex</a:t>
            </a:r>
          </a:p>
        </p:txBody>
      </p:sp>
      <p:cxnSp>
        <p:nvCxnSpPr>
          <p:cNvPr id="56" name="Straight Arrow Connector 4">
            <a:extLst>
              <a:ext uri="{FF2B5EF4-FFF2-40B4-BE49-F238E27FC236}">
                <a16:creationId xmlns:a16="http://schemas.microsoft.com/office/drawing/2014/main" id="{83DFB787-DF3C-4DC4-BA48-742BCC3DA1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1583" y="1151612"/>
            <a:ext cx="6034" cy="1852215"/>
          </a:xfrm>
          <a:prstGeom prst="straightConnector1">
            <a:avLst/>
          </a:prstGeom>
          <a:noFill/>
          <a:ln w="57150" algn="ctr">
            <a:solidFill>
              <a:srgbClr val="FF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TextBox 5">
            <a:extLst>
              <a:ext uri="{FF2B5EF4-FFF2-40B4-BE49-F238E27FC236}">
                <a16:creationId xmlns:a16="http://schemas.microsoft.com/office/drawing/2014/main" id="{BEFD7BFD-6A06-4B0A-9662-C52EA894F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55" y="1518191"/>
            <a:ext cx="644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58" name="Freeform 15">
            <a:extLst>
              <a:ext uri="{FF2B5EF4-FFF2-40B4-BE49-F238E27FC236}">
                <a16:creationId xmlns:a16="http://schemas.microsoft.com/office/drawing/2014/main" id="{72CD67B0-6E84-485F-863B-E2A96DF94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630" y="2600505"/>
            <a:ext cx="256529" cy="1852215"/>
          </a:xfrm>
          <a:custGeom>
            <a:avLst/>
            <a:gdLst>
              <a:gd name="T0" fmla="*/ 0 w 914400"/>
              <a:gd name="T1" fmla="*/ 0 h 457200"/>
              <a:gd name="T2" fmla="*/ 914400 w 914400"/>
              <a:gd name="T3" fmla="*/ 457200 h 457200"/>
              <a:gd name="T4" fmla="*/ 0 60000 65536"/>
              <a:gd name="T5" fmla="*/ 0 60000 65536"/>
              <a:gd name="T6" fmla="*/ 0 w 914400"/>
              <a:gd name="T7" fmla="*/ 0 h 457200"/>
              <a:gd name="T8" fmla="*/ 914400 w 914400"/>
              <a:gd name="T9" fmla="*/ 457200 h 4572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4400" h="457200">
                <a:moveTo>
                  <a:pt x="0" y="0"/>
                </a:moveTo>
                <a:lnTo>
                  <a:pt x="914400" y="457200"/>
                </a:lnTo>
              </a:path>
            </a:pathLst>
          </a:custGeom>
          <a:solidFill>
            <a:schemeClr val="accent1"/>
          </a:solidFill>
          <a:ln w="38100" algn="ctr">
            <a:solidFill>
              <a:srgbClr val="FF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9" name="Freeform 15">
            <a:extLst>
              <a:ext uri="{FF2B5EF4-FFF2-40B4-BE49-F238E27FC236}">
                <a16:creationId xmlns:a16="http://schemas.microsoft.com/office/drawing/2014/main" id="{9CA34E61-BE5F-4773-AE94-D993FAA4F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270" y="4114800"/>
            <a:ext cx="515619" cy="1066800"/>
          </a:xfrm>
          <a:custGeom>
            <a:avLst/>
            <a:gdLst>
              <a:gd name="T0" fmla="*/ 0 w 914400"/>
              <a:gd name="T1" fmla="*/ 0 h 457200"/>
              <a:gd name="T2" fmla="*/ 914400 w 914400"/>
              <a:gd name="T3" fmla="*/ 457200 h 457200"/>
              <a:gd name="T4" fmla="*/ 0 60000 65536"/>
              <a:gd name="T5" fmla="*/ 0 60000 65536"/>
              <a:gd name="T6" fmla="*/ 0 w 914400"/>
              <a:gd name="T7" fmla="*/ 0 h 457200"/>
              <a:gd name="T8" fmla="*/ 914400 w 914400"/>
              <a:gd name="T9" fmla="*/ 457200 h 4572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4400" h="457200">
                <a:moveTo>
                  <a:pt x="0" y="0"/>
                </a:moveTo>
                <a:lnTo>
                  <a:pt x="914400" y="457200"/>
                </a:lnTo>
              </a:path>
            </a:pathLst>
          </a:custGeom>
          <a:solidFill>
            <a:schemeClr val="accent1"/>
          </a:solidFill>
          <a:ln w="38100" algn="ctr">
            <a:solidFill>
              <a:srgbClr val="FF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A64D0F-E076-4FB9-A7B8-929D605F65AE}"/>
              </a:ext>
            </a:extLst>
          </p:cNvPr>
          <p:cNvSpPr txBox="1"/>
          <p:nvPr/>
        </p:nvSpPr>
        <p:spPr>
          <a:xfrm>
            <a:off x="2293630" y="904086"/>
            <a:ext cx="6632474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Status of each vertex can be determined in </a:t>
            </a:r>
            <a:r>
              <a:rPr lang="en-IN" sz="2400" i="1" dirty="0">
                <a:solidFill>
                  <a:schemeClr val="bg1"/>
                </a:solidFill>
              </a:rPr>
              <a:t>O</a:t>
            </a:r>
            <a:r>
              <a:rPr lang="en-IN" sz="2400" dirty="0">
                <a:solidFill>
                  <a:schemeClr val="bg1"/>
                </a:solidFill>
              </a:rPr>
              <a:t>(1) time</a:t>
            </a:r>
          </a:p>
        </p:txBody>
      </p:sp>
    </p:spTree>
    <p:extLst>
      <p:ext uri="{BB962C8B-B14F-4D97-AF65-F5344CB8AC3E}">
        <p14:creationId xmlns:p14="http://schemas.microsoft.com/office/powerpoint/2010/main" val="1212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55" grpId="0" animBg="1"/>
      <p:bldP spid="58" grpId="0" animBg="1"/>
      <p:bldP spid="59" grpId="0" animBg="1"/>
      <p:bldP spid="6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14CCC-9A6B-449B-853C-6C18760DA6E0}"/>
              </a:ext>
            </a:extLst>
          </p:cNvPr>
          <p:cNvGrpSpPr/>
          <p:nvPr/>
        </p:nvGrpSpPr>
        <p:grpSpPr>
          <a:xfrm>
            <a:off x="609600" y="989785"/>
            <a:ext cx="3343276" cy="5293520"/>
            <a:chOff x="2341880" y="1087120"/>
            <a:chExt cx="3343276" cy="52935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FF5A0C-BCAC-4EEA-B0EA-EE1AFA6AF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1880" y="1087120"/>
              <a:ext cx="3343276" cy="529352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86D5FA6-B923-415D-BB68-418A6BC3EE5E}"/>
                </a:ext>
              </a:extLst>
            </p:cNvPr>
            <p:cNvSpPr/>
            <p:nvPr/>
          </p:nvSpPr>
          <p:spPr bwMode="auto">
            <a:xfrm>
              <a:off x="4648200" y="6019800"/>
              <a:ext cx="152400" cy="1524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02E490-2F80-402D-AC50-7BA88C7D99CC}"/>
                </a:ext>
              </a:extLst>
            </p:cNvPr>
            <p:cNvSpPr/>
            <p:nvPr/>
          </p:nvSpPr>
          <p:spPr bwMode="auto">
            <a:xfrm>
              <a:off x="4139828" y="1371600"/>
              <a:ext cx="152400" cy="1524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E7F179-2330-4ED1-B087-0F4FFCAAE361}"/>
              </a:ext>
            </a:extLst>
          </p:cNvPr>
          <p:cNvSpPr txBox="1"/>
          <p:nvPr/>
        </p:nvSpPr>
        <p:spPr>
          <a:xfrm>
            <a:off x="3429000" y="457169"/>
            <a:ext cx="5486400" cy="193899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chemeClr val="bg1"/>
                </a:solidFill>
              </a:rPr>
              <a:t>P</a:t>
            </a:r>
            <a:r>
              <a:rPr lang="en-IN" sz="2400" dirty="0">
                <a:solidFill>
                  <a:schemeClr val="bg1"/>
                </a:solidFill>
              </a:rPr>
              <a:t> is devoid of any merge or split vertices; </a:t>
            </a:r>
          </a:p>
          <a:p>
            <a:endParaRPr lang="en-IN" sz="2400" i="1" dirty="0">
              <a:solidFill>
                <a:schemeClr val="bg1"/>
              </a:solidFill>
            </a:endParaRPr>
          </a:p>
          <a:p>
            <a:r>
              <a:rPr lang="en-IN" sz="2400" i="1" dirty="0">
                <a:solidFill>
                  <a:schemeClr val="bg1"/>
                </a:solidFill>
              </a:rPr>
              <a:t>P</a:t>
            </a:r>
            <a:r>
              <a:rPr lang="en-IN" sz="2400" dirty="0">
                <a:solidFill>
                  <a:schemeClr val="bg1"/>
                </a:solidFill>
              </a:rPr>
              <a:t> has only one start- and one end-vertex</a:t>
            </a:r>
          </a:p>
          <a:p>
            <a:endParaRPr lang="en-IN" sz="2400" i="1" dirty="0">
              <a:solidFill>
                <a:schemeClr val="bg1"/>
              </a:solidFill>
            </a:endParaRPr>
          </a:p>
          <a:p>
            <a:r>
              <a:rPr lang="en-IN" sz="2400" i="1" dirty="0">
                <a:solidFill>
                  <a:schemeClr val="bg1"/>
                </a:solidFill>
              </a:rPr>
              <a:t>P is y</a:t>
            </a:r>
            <a:r>
              <a:rPr lang="en-IN" sz="2400" dirty="0">
                <a:solidFill>
                  <a:schemeClr val="bg1"/>
                </a:solidFill>
              </a:rPr>
              <a:t>-monotone</a:t>
            </a:r>
          </a:p>
        </p:txBody>
      </p: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9B4F0A9F-0F3A-4AD6-A400-DA331BA265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1583" y="1151612"/>
            <a:ext cx="6034" cy="1852215"/>
          </a:xfrm>
          <a:prstGeom prst="straightConnector1">
            <a:avLst/>
          </a:prstGeom>
          <a:noFill/>
          <a:ln w="57150" algn="ctr">
            <a:solidFill>
              <a:srgbClr val="FF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5">
            <a:extLst>
              <a:ext uri="{FF2B5EF4-FFF2-40B4-BE49-F238E27FC236}">
                <a16:creationId xmlns:a16="http://schemas.microsoft.com/office/drawing/2014/main" id="{C72E8578-4558-4FDF-B420-1219C1C8C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55" y="1518191"/>
            <a:ext cx="644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2F5C63-A924-4053-BA58-079B96CB9313}"/>
              </a:ext>
            </a:extLst>
          </p:cNvPr>
          <p:cNvSpPr txBox="1"/>
          <p:nvPr/>
        </p:nvSpPr>
        <p:spPr>
          <a:xfrm>
            <a:off x="1143000" y="41148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/>
              <a:t>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5D3748-E278-4EDD-BBDF-E25518D0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276600"/>
            <a:ext cx="4941856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F02FAF-5704-46FD-9241-08D66C8E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76200"/>
            <a:ext cx="9029699" cy="5181600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CA0AF8B3-4B1F-4E15-ACC2-8BE0EB46A8B9}"/>
              </a:ext>
            </a:extLst>
          </p:cNvPr>
          <p:cNvCxnSpPr>
            <a:cxnSpLocks/>
          </p:cNvCxnSpPr>
          <p:nvPr/>
        </p:nvCxnSpPr>
        <p:spPr bwMode="auto">
          <a:xfrm>
            <a:off x="4419600" y="2057400"/>
            <a:ext cx="1743711" cy="4572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F0324C6-FE02-4C90-A282-D65FDFBFBFE1}"/>
              </a:ext>
            </a:extLst>
          </p:cNvPr>
          <p:cNvCxnSpPr>
            <a:cxnSpLocks/>
          </p:cNvCxnSpPr>
          <p:nvPr/>
        </p:nvCxnSpPr>
        <p:spPr bwMode="auto">
          <a:xfrm>
            <a:off x="4495800" y="2438400"/>
            <a:ext cx="2024380" cy="11430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5F9164-BF5B-4796-964B-61451C1A73D1}"/>
              </a:ext>
            </a:extLst>
          </p:cNvPr>
          <p:cNvCxnSpPr>
            <a:cxnSpLocks/>
          </p:cNvCxnSpPr>
          <p:nvPr/>
        </p:nvCxnSpPr>
        <p:spPr bwMode="auto">
          <a:xfrm>
            <a:off x="3596640" y="2067560"/>
            <a:ext cx="685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C7BD91-1B7D-4793-8638-7B787273EA77}"/>
              </a:ext>
            </a:extLst>
          </p:cNvPr>
          <p:cNvCxnSpPr>
            <a:cxnSpLocks/>
          </p:cNvCxnSpPr>
          <p:nvPr/>
        </p:nvCxnSpPr>
        <p:spPr bwMode="auto">
          <a:xfrm>
            <a:off x="3886200" y="2438400"/>
            <a:ext cx="4572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8198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A2180-54B5-45E7-9311-0920E270D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094" y="127000"/>
            <a:ext cx="9176774" cy="533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B2ECC-2DEF-4315-9DBA-16AD87B0406E}"/>
              </a:ext>
            </a:extLst>
          </p:cNvPr>
          <p:cNvSpPr txBox="1"/>
          <p:nvPr/>
        </p:nvSpPr>
        <p:spPr>
          <a:xfrm>
            <a:off x="195580" y="5126781"/>
            <a:ext cx="8823959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Handling “split” is fine as its possible matching vertices are already explored by the sweep-line. How about “merge”? 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52C8CD4-D845-4CB9-8670-028B120330F0}"/>
              </a:ext>
            </a:extLst>
          </p:cNvPr>
          <p:cNvSpPr/>
          <p:nvPr/>
        </p:nvSpPr>
        <p:spPr bwMode="auto">
          <a:xfrm>
            <a:off x="2316479" y="3398520"/>
            <a:ext cx="304800" cy="304800"/>
          </a:xfrm>
          <a:prstGeom prst="triangle">
            <a:avLst/>
          </a:prstGeom>
          <a:solidFill>
            <a:srgbClr val="FF00F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29DAAC8-8E4A-4186-B0AD-BE0F9766F74B}"/>
              </a:ext>
            </a:extLst>
          </p:cNvPr>
          <p:cNvSpPr/>
          <p:nvPr/>
        </p:nvSpPr>
        <p:spPr bwMode="auto">
          <a:xfrm rot="10800000">
            <a:off x="5977231" y="2145158"/>
            <a:ext cx="304800" cy="304800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0744F-0545-4324-88F6-538A467ED860}"/>
              </a:ext>
            </a:extLst>
          </p:cNvPr>
          <p:cNvSpPr txBox="1"/>
          <p:nvPr/>
        </p:nvSpPr>
        <p:spPr>
          <a:xfrm>
            <a:off x="569570" y="3784600"/>
            <a:ext cx="1746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split vertex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1E073-0203-4314-987C-8847BF5EC386}"/>
              </a:ext>
            </a:extLst>
          </p:cNvPr>
          <p:cNvSpPr txBox="1"/>
          <p:nvPr/>
        </p:nvSpPr>
        <p:spPr>
          <a:xfrm>
            <a:off x="4038600" y="1750128"/>
            <a:ext cx="1746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merge vertex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0344A-4BAF-4EBA-A9DE-489703BDDD00}"/>
              </a:ext>
            </a:extLst>
          </p:cNvPr>
          <p:cNvSpPr txBox="1"/>
          <p:nvPr/>
        </p:nvSpPr>
        <p:spPr>
          <a:xfrm>
            <a:off x="170180" y="6114087"/>
            <a:ext cx="8823959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Management of “merge” needs a reverse sweep at the end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C63F7-A915-4E52-A74D-8135A1EB2ED7}"/>
              </a:ext>
            </a:extLst>
          </p:cNvPr>
          <p:cNvSpPr txBox="1"/>
          <p:nvPr/>
        </p:nvSpPr>
        <p:spPr>
          <a:xfrm>
            <a:off x="20320" y="2998410"/>
            <a:ext cx="1746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sweep-line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53436-4A7E-4951-AE73-BFC3BF8AD9A8}"/>
              </a:ext>
            </a:extLst>
          </p:cNvPr>
          <p:cNvSpPr txBox="1"/>
          <p:nvPr/>
        </p:nvSpPr>
        <p:spPr>
          <a:xfrm>
            <a:off x="7247534" y="1745048"/>
            <a:ext cx="1746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sweep-line </a:t>
            </a:r>
          </a:p>
        </p:txBody>
      </p:sp>
    </p:spTree>
    <p:extLst>
      <p:ext uri="{BB962C8B-B14F-4D97-AF65-F5344CB8AC3E}">
        <p14:creationId xmlns:p14="http://schemas.microsoft.com/office/powerpoint/2010/main" val="17117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/>
      <p:bldP spid="15" grpId="0"/>
      <p:bldP spid="17" grpId="0" animBg="1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9B4F0A9F-0F3A-4AD6-A400-DA331BA265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1583" y="1151612"/>
            <a:ext cx="6034" cy="1852215"/>
          </a:xfrm>
          <a:prstGeom prst="straightConnector1">
            <a:avLst/>
          </a:prstGeom>
          <a:noFill/>
          <a:ln w="57150" algn="ctr">
            <a:solidFill>
              <a:srgbClr val="FF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5">
            <a:extLst>
              <a:ext uri="{FF2B5EF4-FFF2-40B4-BE49-F238E27FC236}">
                <a16:creationId xmlns:a16="http://schemas.microsoft.com/office/drawing/2014/main" id="{C72E8578-4558-4FDF-B420-1219C1C8C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55" y="1518191"/>
            <a:ext cx="644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80826-E287-4BA7-AE92-BEF9F350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29" y="905266"/>
            <a:ext cx="3872971" cy="3589584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4D239657-169C-4F3D-98BC-6B14E56C334B}"/>
              </a:ext>
            </a:extLst>
          </p:cNvPr>
          <p:cNvSpPr/>
          <p:nvPr/>
        </p:nvSpPr>
        <p:spPr bwMode="auto">
          <a:xfrm>
            <a:off x="2330714" y="2725458"/>
            <a:ext cx="304800" cy="304800"/>
          </a:xfrm>
          <a:prstGeom prst="triangle">
            <a:avLst/>
          </a:prstGeom>
          <a:solidFill>
            <a:srgbClr val="FF00FF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2C3473-A3EB-4828-ADBC-8389CCEC9BE9}"/>
              </a:ext>
            </a:extLst>
          </p:cNvPr>
          <p:cNvGrpSpPr/>
          <p:nvPr/>
        </p:nvGrpSpPr>
        <p:grpSpPr>
          <a:xfrm>
            <a:off x="228600" y="5013356"/>
            <a:ext cx="3527448" cy="854044"/>
            <a:chOff x="228600" y="5013356"/>
            <a:chExt cx="3527448" cy="8540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FB10A3-ED8E-481A-A00A-AFBA9B41E892}"/>
                </a:ext>
              </a:extLst>
            </p:cNvPr>
            <p:cNvGrpSpPr/>
            <p:nvPr/>
          </p:nvGrpSpPr>
          <p:grpSpPr>
            <a:xfrm>
              <a:off x="568960" y="5013356"/>
              <a:ext cx="3187088" cy="854044"/>
              <a:chOff x="5956912" y="4281933"/>
              <a:chExt cx="3187088" cy="85404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212F09-440D-4DD6-8E77-8F6A80270F64}"/>
                  </a:ext>
                </a:extLst>
              </p:cNvPr>
              <p:cNvSpPr txBox="1"/>
              <p:nvPr/>
            </p:nvSpPr>
            <p:spPr>
              <a:xfrm>
                <a:off x="5956912" y="4281933"/>
                <a:ext cx="31870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split vertex: reflex, </a:t>
                </a:r>
              </a:p>
              <a:p>
                <a:r>
                  <a:rPr lang="en-IN" sz="2000" dirty="0"/>
                  <a:t>both </a:t>
                </a:r>
                <a:r>
                  <a:rPr lang="en-IN" sz="2000" dirty="0" err="1"/>
                  <a:t>neighbors</a:t>
                </a:r>
                <a:r>
                  <a:rPr lang="en-IN" sz="2000" dirty="0"/>
                  <a:t> 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33F431-ED4E-4029-BEA1-322D73A2337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73952" y="4635876"/>
                <a:ext cx="0" cy="5001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22C5EE8-10DC-4E5B-B488-F18391E39033}"/>
                </a:ext>
              </a:extLst>
            </p:cNvPr>
            <p:cNvSpPr/>
            <p:nvPr/>
          </p:nvSpPr>
          <p:spPr bwMode="auto">
            <a:xfrm>
              <a:off x="228600" y="5014193"/>
              <a:ext cx="304800" cy="304800"/>
            </a:xfrm>
            <a:prstGeom prst="triangle">
              <a:avLst/>
            </a:prstGeom>
            <a:solidFill>
              <a:srgbClr val="FF00FF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3CB0A5-D47C-4991-925F-3A59504CAB09}"/>
              </a:ext>
            </a:extLst>
          </p:cNvPr>
          <p:cNvSpPr txBox="1"/>
          <p:nvPr/>
        </p:nvSpPr>
        <p:spPr>
          <a:xfrm>
            <a:off x="66743" y="71280"/>
            <a:ext cx="4988560" cy="523220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Handling Split Vertices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389F8-99CC-499D-9B62-C065666B6747}"/>
              </a:ext>
            </a:extLst>
          </p:cNvPr>
          <p:cNvSpPr txBox="1"/>
          <p:nvPr/>
        </p:nvSpPr>
        <p:spPr>
          <a:xfrm>
            <a:off x="-62971" y="286297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sweep-line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3CDB3-9B0C-4464-8B64-312071DCD59E}"/>
              </a:ext>
            </a:extLst>
          </p:cNvPr>
          <p:cNvSpPr txBox="1"/>
          <p:nvPr/>
        </p:nvSpPr>
        <p:spPr>
          <a:xfrm>
            <a:off x="4495800" y="2676225"/>
            <a:ext cx="498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Sweep-line touches split-vertex </a:t>
            </a:r>
            <a:r>
              <a:rPr lang="en-IN" sz="2400" i="1" dirty="0"/>
              <a:t>v</a:t>
            </a:r>
            <a:r>
              <a:rPr lang="en-IN" sz="2400" baseline="-25000" dirty="0"/>
              <a:t>i</a:t>
            </a:r>
            <a:endParaRPr lang="en-IN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63EF65-6F5A-417E-BAB7-8B3BAE3A0751}"/>
              </a:ext>
            </a:extLst>
          </p:cNvPr>
          <p:cNvCxnSpPr>
            <a:cxnSpLocks/>
            <a:endCxn id="15" idx="1"/>
          </p:cNvCxnSpPr>
          <p:nvPr/>
        </p:nvCxnSpPr>
        <p:spPr bwMode="auto">
          <a:xfrm>
            <a:off x="1132923" y="2344464"/>
            <a:ext cx="1273991" cy="53339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FF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E2840F-5F1F-4A7F-A8A3-AFF17FB5555A}"/>
              </a:ext>
            </a:extLst>
          </p:cNvPr>
          <p:cNvCxnSpPr/>
          <p:nvPr/>
        </p:nvCxnSpPr>
        <p:spPr bwMode="auto">
          <a:xfrm flipH="1">
            <a:off x="2397299" y="1046123"/>
            <a:ext cx="1994890" cy="116082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C1AF68-49F4-4DB9-AFB7-9D242098F9BE}"/>
              </a:ext>
            </a:extLst>
          </p:cNvPr>
          <p:cNvSpPr txBox="1"/>
          <p:nvPr/>
        </p:nvSpPr>
        <p:spPr>
          <a:xfrm>
            <a:off x="4074161" y="816294"/>
            <a:ext cx="5105399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Lowest vertex above the sweep-line touching </a:t>
            </a:r>
            <a:r>
              <a:rPr lang="en-IN" sz="2400" i="1" dirty="0">
                <a:solidFill>
                  <a:schemeClr val="bg1"/>
                </a:solidFill>
              </a:rPr>
              <a:t>v</a:t>
            </a:r>
            <a:r>
              <a:rPr lang="en-IN" sz="2400" baseline="-25000" dirty="0">
                <a:solidFill>
                  <a:schemeClr val="bg1"/>
                </a:solidFill>
              </a:rPr>
              <a:t>i </a:t>
            </a:r>
            <a:r>
              <a:rPr lang="en-IN" sz="2400" dirty="0">
                <a:solidFill>
                  <a:schemeClr val="bg1"/>
                </a:solidFill>
              </a:rPr>
              <a:t>and lying between </a:t>
            </a:r>
            <a:r>
              <a:rPr lang="en-IN" sz="2400" i="1" dirty="0" err="1">
                <a:solidFill>
                  <a:schemeClr val="bg1"/>
                </a:solidFill>
              </a:rPr>
              <a:t>e</a:t>
            </a:r>
            <a:r>
              <a:rPr lang="en-IN" sz="2400" baseline="-25000" dirty="0" err="1">
                <a:solidFill>
                  <a:schemeClr val="bg1"/>
                </a:solidFill>
              </a:rPr>
              <a:t>j</a:t>
            </a:r>
            <a:r>
              <a:rPr lang="en-IN" sz="2400" dirty="0">
                <a:solidFill>
                  <a:schemeClr val="bg1"/>
                </a:solidFill>
              </a:rPr>
              <a:t> and </a:t>
            </a:r>
            <a:r>
              <a:rPr lang="en-IN" sz="2400" i="1" dirty="0" err="1">
                <a:solidFill>
                  <a:schemeClr val="bg1"/>
                </a:solidFill>
              </a:rPr>
              <a:t>e</a:t>
            </a:r>
            <a:r>
              <a:rPr lang="en-IN" sz="2400" i="1" baseline="-25000" dirty="0" err="1">
                <a:solidFill>
                  <a:schemeClr val="bg1"/>
                </a:solidFill>
              </a:rPr>
              <a:t>k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0264FD-7BC9-4A49-8295-D6229B738B1B}"/>
              </a:ext>
            </a:extLst>
          </p:cNvPr>
          <p:cNvSpPr txBox="1"/>
          <p:nvPr/>
        </p:nvSpPr>
        <p:spPr>
          <a:xfrm>
            <a:off x="4191001" y="1720875"/>
            <a:ext cx="4876800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Insert diagonal between </a:t>
            </a:r>
            <a:r>
              <a:rPr lang="en-IN" sz="2400" i="1" dirty="0">
                <a:solidFill>
                  <a:schemeClr val="bg1"/>
                </a:solidFill>
              </a:rPr>
              <a:t>v</a:t>
            </a:r>
            <a:r>
              <a:rPr lang="en-IN" sz="2400" baseline="-25000" dirty="0">
                <a:solidFill>
                  <a:schemeClr val="bg1"/>
                </a:solidFill>
              </a:rPr>
              <a:t>i </a:t>
            </a:r>
            <a:r>
              <a:rPr lang="en-IN" sz="2400" dirty="0">
                <a:solidFill>
                  <a:schemeClr val="bg1"/>
                </a:solidFill>
              </a:rPr>
              <a:t>and </a:t>
            </a:r>
          </a:p>
          <a:p>
            <a:r>
              <a:rPr lang="en-IN" sz="2400" i="1" dirty="0">
                <a:solidFill>
                  <a:schemeClr val="bg1"/>
                </a:solidFill>
              </a:rPr>
              <a:t>helper</a:t>
            </a:r>
            <a:r>
              <a:rPr lang="en-IN" sz="2400" dirty="0">
                <a:solidFill>
                  <a:schemeClr val="bg1"/>
                </a:solidFill>
              </a:rPr>
              <a:t>(</a:t>
            </a:r>
            <a:r>
              <a:rPr lang="en-IN" sz="2400" i="1" dirty="0" err="1">
                <a:solidFill>
                  <a:schemeClr val="bg1"/>
                </a:solidFill>
              </a:rPr>
              <a:t>e</a:t>
            </a:r>
            <a:r>
              <a:rPr lang="en-IN" sz="2400" baseline="-25000" dirty="0" err="1">
                <a:solidFill>
                  <a:schemeClr val="bg1"/>
                </a:solidFill>
              </a:rPr>
              <a:t>j</a:t>
            </a:r>
            <a:r>
              <a:rPr lang="en-IN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E2946-CDDE-47FD-8065-04610876F673}"/>
              </a:ext>
            </a:extLst>
          </p:cNvPr>
          <p:cNvSpPr txBox="1"/>
          <p:nvPr/>
        </p:nvSpPr>
        <p:spPr>
          <a:xfrm>
            <a:off x="4114800" y="3926834"/>
            <a:ext cx="4988558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Otherwise, connect </a:t>
            </a:r>
            <a:r>
              <a:rPr lang="en-IN" sz="2400" i="1" dirty="0">
                <a:solidFill>
                  <a:schemeClr val="bg1"/>
                </a:solidFill>
              </a:rPr>
              <a:t>v</a:t>
            </a:r>
            <a:r>
              <a:rPr lang="en-IN" sz="2400" baseline="-25000" dirty="0">
                <a:solidFill>
                  <a:schemeClr val="bg1"/>
                </a:solidFill>
              </a:rPr>
              <a:t>i </a:t>
            </a:r>
            <a:r>
              <a:rPr lang="en-IN" sz="2400" dirty="0">
                <a:solidFill>
                  <a:schemeClr val="bg1"/>
                </a:solidFill>
              </a:rPr>
              <a:t>with the upper end-point of </a:t>
            </a:r>
            <a:r>
              <a:rPr lang="en-IN" sz="2400" i="1" dirty="0" err="1">
                <a:solidFill>
                  <a:schemeClr val="bg1"/>
                </a:solidFill>
              </a:rPr>
              <a:t>e</a:t>
            </a:r>
            <a:r>
              <a:rPr lang="en-IN" sz="2400" baseline="-25000" dirty="0" err="1">
                <a:solidFill>
                  <a:schemeClr val="bg1"/>
                </a:solidFill>
              </a:rPr>
              <a:t>j</a:t>
            </a:r>
            <a:r>
              <a:rPr lang="en-IN" sz="2400" dirty="0">
                <a:solidFill>
                  <a:schemeClr val="bg1"/>
                </a:solidFill>
              </a:rPr>
              <a:t> to create a diagonal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9AE1DE-20A1-40F3-B218-90827B9BF854}"/>
              </a:ext>
            </a:extLst>
          </p:cNvPr>
          <p:cNvSpPr txBox="1"/>
          <p:nvPr/>
        </p:nvSpPr>
        <p:spPr>
          <a:xfrm>
            <a:off x="97223" y="6417388"/>
            <a:ext cx="200782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Ref: </a:t>
            </a:r>
            <a:r>
              <a:rPr lang="en-IN" dirty="0">
                <a:solidFill>
                  <a:schemeClr val="bg1"/>
                </a:solidFill>
              </a:rPr>
              <a:t>4A Textbook</a:t>
            </a:r>
          </a:p>
        </p:txBody>
      </p:sp>
    </p:spTree>
    <p:extLst>
      <p:ext uri="{BB962C8B-B14F-4D97-AF65-F5344CB8AC3E}">
        <p14:creationId xmlns:p14="http://schemas.microsoft.com/office/powerpoint/2010/main" val="266522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  <p:bldP spid="27" grpId="0" animBg="1"/>
      <p:bldP spid="29" grpId="0" animBg="1"/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49F930-CB3F-4E16-A5E3-4ADB8E60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36" y="892929"/>
            <a:ext cx="3962070" cy="4616256"/>
          </a:xfrm>
          <a:prstGeom prst="rect">
            <a:avLst/>
          </a:prstGeom>
        </p:spPr>
      </p:pic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9B4F0A9F-0F3A-4AD6-A400-DA331BA265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0516" y="726785"/>
            <a:ext cx="6034" cy="1852215"/>
          </a:xfrm>
          <a:prstGeom prst="straightConnector1">
            <a:avLst/>
          </a:prstGeom>
          <a:noFill/>
          <a:ln w="57150" algn="ctr">
            <a:solidFill>
              <a:srgbClr val="FF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5">
            <a:extLst>
              <a:ext uri="{FF2B5EF4-FFF2-40B4-BE49-F238E27FC236}">
                <a16:creationId xmlns:a16="http://schemas.microsoft.com/office/drawing/2014/main" id="{C72E8578-4558-4FDF-B420-1219C1C8C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46" y="786042"/>
            <a:ext cx="644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63EF65-6F5A-417E-BAB7-8B3BAE3A0751}"/>
              </a:ext>
            </a:extLst>
          </p:cNvPr>
          <p:cNvCxnSpPr>
            <a:cxnSpLocks/>
          </p:cNvCxnSpPr>
          <p:nvPr/>
        </p:nvCxnSpPr>
        <p:spPr bwMode="auto">
          <a:xfrm flipV="1">
            <a:off x="2031123" y="2314249"/>
            <a:ext cx="942748" cy="84065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FF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C9E2946-CDDE-47FD-8065-04610876F673}"/>
              </a:ext>
            </a:extLst>
          </p:cNvPr>
          <p:cNvSpPr txBox="1"/>
          <p:nvPr/>
        </p:nvSpPr>
        <p:spPr>
          <a:xfrm>
            <a:off x="4236721" y="4663966"/>
            <a:ext cx="4886959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Otherwise, connect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</a:t>
            </a:r>
            <a:r>
              <a:rPr kumimoji="0" lang="en-I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with the lower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end-point of </a:t>
            </a:r>
            <a:r>
              <a:rPr kumimoji="0" lang="en-I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e</a:t>
            </a:r>
            <a:r>
              <a:rPr kumimoji="0" lang="en-IN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j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 to create a diagonal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389F8-99CC-499D-9B62-C065666B6747}"/>
              </a:ext>
            </a:extLst>
          </p:cNvPr>
          <p:cNvSpPr txBox="1"/>
          <p:nvPr/>
        </p:nvSpPr>
        <p:spPr>
          <a:xfrm>
            <a:off x="358471" y="1992303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sweep-line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5D1BCEF-8B8E-48F2-8BFA-9274B31DF594}"/>
              </a:ext>
            </a:extLst>
          </p:cNvPr>
          <p:cNvSpPr/>
          <p:nvPr/>
        </p:nvSpPr>
        <p:spPr bwMode="auto">
          <a:xfrm rot="10800000">
            <a:off x="2896153" y="2161849"/>
            <a:ext cx="304800" cy="304800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06C72A-5301-45F9-B48E-A3BCFC8D0D28}"/>
              </a:ext>
            </a:extLst>
          </p:cNvPr>
          <p:cNvGrpSpPr/>
          <p:nvPr/>
        </p:nvGrpSpPr>
        <p:grpSpPr>
          <a:xfrm>
            <a:off x="521017" y="5536577"/>
            <a:ext cx="3580471" cy="762451"/>
            <a:chOff x="521017" y="5536577"/>
            <a:chExt cx="3580471" cy="76245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FB10A3-ED8E-481A-A00A-AFBA9B41E892}"/>
                </a:ext>
              </a:extLst>
            </p:cNvPr>
            <p:cNvGrpSpPr/>
            <p:nvPr/>
          </p:nvGrpSpPr>
          <p:grpSpPr>
            <a:xfrm>
              <a:off x="914400" y="5536577"/>
              <a:ext cx="3187088" cy="762451"/>
              <a:chOff x="6302352" y="4805154"/>
              <a:chExt cx="3187088" cy="76245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212F09-440D-4DD6-8E77-8F6A80270F64}"/>
                  </a:ext>
                </a:extLst>
              </p:cNvPr>
              <p:cNvSpPr txBox="1"/>
              <p:nvPr/>
            </p:nvSpPr>
            <p:spPr>
              <a:xfrm>
                <a:off x="6302352" y="4805154"/>
                <a:ext cx="31870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000" dirty="0">
                    <a:solidFill>
                      <a:srgbClr val="000000"/>
                    </a:solidFill>
                  </a:rPr>
                  <a:t>merge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 vertex: reflex,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both </a:t>
                </a:r>
                <a:r>
                  <a:rPr kumimoji="0" lang="en-I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neighbors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Arial" pitchFamily="34" charset="0"/>
                  </a:rPr>
                  <a:t> 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33F431-ED4E-4029-BEA1-322D73A2337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112432" y="5152575"/>
                <a:ext cx="0" cy="41503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46FF2FB-9F4B-454A-8ABA-457F7A7B216B}"/>
                </a:ext>
              </a:extLst>
            </p:cNvPr>
            <p:cNvSpPr/>
            <p:nvPr/>
          </p:nvSpPr>
          <p:spPr bwMode="auto">
            <a:xfrm rot="10800000">
              <a:off x="521017" y="5731598"/>
              <a:ext cx="304800" cy="304800"/>
            </a:xfrm>
            <a:prstGeom prst="triangle">
              <a:avLst/>
            </a:prstGeom>
            <a:solidFill>
              <a:srgbClr val="FF9900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3CB0A5-D47C-4991-925F-3A59504CAB09}"/>
              </a:ext>
            </a:extLst>
          </p:cNvPr>
          <p:cNvSpPr txBox="1"/>
          <p:nvPr/>
        </p:nvSpPr>
        <p:spPr>
          <a:xfrm>
            <a:off x="181606" y="112140"/>
            <a:ext cx="3853186" cy="523220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Handling Merge Vertices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E2840F-5F1F-4A7F-A8A3-AFF17FB5555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04680" y="2881140"/>
            <a:ext cx="1752600" cy="91440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13CDB3-9B0C-4464-8B64-312071DCD59E}"/>
              </a:ext>
            </a:extLst>
          </p:cNvPr>
          <p:cNvSpPr txBox="1"/>
          <p:nvPr/>
        </p:nvSpPr>
        <p:spPr>
          <a:xfrm>
            <a:off x="4572001" y="2192357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Sweep-line touches split-vertex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</a:t>
            </a:r>
            <a:r>
              <a:rPr kumimoji="0" lang="en-I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0264FD-7BC9-4A49-8295-D6229B738B1B}"/>
              </a:ext>
            </a:extLst>
          </p:cNvPr>
          <p:cNvSpPr txBox="1"/>
          <p:nvPr/>
        </p:nvSpPr>
        <p:spPr>
          <a:xfrm>
            <a:off x="4575018" y="1776724"/>
            <a:ext cx="4337366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Insert diagonal between 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v</a:t>
            </a:r>
            <a:r>
              <a:rPr kumimoji="0" lang="en-I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i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and </a:t>
            </a:r>
            <a:r>
              <a:rPr lang="en-IN" sz="2400" i="1" dirty="0" err="1">
                <a:solidFill>
                  <a:srgbClr val="FFFFFF"/>
                </a:solidFill>
              </a:rPr>
              <a:t>v</a:t>
            </a:r>
            <a:r>
              <a:rPr lang="en-IN" sz="2400" baseline="-25000" dirty="0" err="1">
                <a:solidFill>
                  <a:srgbClr val="FFFFFF"/>
                </a:solidFill>
              </a:rPr>
              <a:t>m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C1AF68-49F4-4DB9-AFB7-9D242098F9BE}"/>
              </a:ext>
            </a:extLst>
          </p:cNvPr>
          <p:cNvSpPr txBox="1"/>
          <p:nvPr/>
        </p:nvSpPr>
        <p:spPr>
          <a:xfrm>
            <a:off x="4318000" y="3477859"/>
            <a:ext cx="4826000" cy="80021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2300" dirty="0">
                <a:solidFill>
                  <a:srgbClr val="FFFFFF"/>
                </a:solidFill>
              </a:rPr>
              <a:t>Highest </a:t>
            </a:r>
            <a:r>
              <a:rPr kumimoji="0" lang="en-IN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vertex below</a:t>
            </a:r>
            <a:r>
              <a:rPr kumimoji="0" lang="en-IN" sz="23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  <a:r>
              <a:rPr kumimoji="0" lang="en-IN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the sweep-line touching </a:t>
            </a:r>
            <a:r>
              <a:rPr kumimoji="0" lang="en-IN" sz="23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v</a:t>
            </a:r>
            <a:r>
              <a:rPr kumimoji="0" lang="en-IN" sz="23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 </a:t>
            </a:r>
            <a:r>
              <a:rPr kumimoji="0" lang="en-IN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and lying between </a:t>
            </a:r>
            <a:r>
              <a:rPr kumimoji="0" lang="en-IN" sz="23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</a:t>
            </a:r>
            <a:r>
              <a:rPr kumimoji="0" lang="en-IN" sz="23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j</a:t>
            </a:r>
            <a:r>
              <a:rPr kumimoji="0" lang="en-IN" sz="2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and </a:t>
            </a:r>
            <a:r>
              <a:rPr kumimoji="0" lang="en-IN" sz="23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</a:t>
            </a:r>
            <a:r>
              <a:rPr kumimoji="0" lang="en-IN" sz="2300" b="0" i="1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k</a:t>
            </a:r>
            <a:endParaRPr kumimoji="0" lang="en-IN" sz="2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884895-99A0-4E3D-8001-DC0D1790EB4B}"/>
              </a:ext>
            </a:extLst>
          </p:cNvPr>
          <p:cNvSpPr txBox="1"/>
          <p:nvPr/>
        </p:nvSpPr>
        <p:spPr>
          <a:xfrm>
            <a:off x="4724400" y="188926"/>
            <a:ext cx="4337366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srgbClr val="FFFFFF"/>
                </a:solidFill>
              </a:rPr>
              <a:t>How do you identify </a:t>
            </a:r>
            <a:r>
              <a:rPr lang="en-IN" sz="2400" i="1" dirty="0" err="1">
                <a:solidFill>
                  <a:srgbClr val="FFFFFF"/>
                </a:solidFill>
              </a:rPr>
              <a:t>v</a:t>
            </a:r>
            <a:r>
              <a:rPr lang="en-IN" sz="2400" baseline="-25000" dirty="0" err="1">
                <a:solidFill>
                  <a:srgbClr val="FFFFFF"/>
                </a:solidFill>
              </a:rPr>
              <a:t>m</a:t>
            </a:r>
            <a:r>
              <a:rPr lang="en-IN" sz="2400" dirty="0">
                <a:solidFill>
                  <a:srgbClr val="FFFFFF"/>
                </a:solidFill>
              </a:rPr>
              <a:t>?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C414F-F927-48BC-AFFA-A95F9ACBF740}"/>
              </a:ext>
            </a:extLst>
          </p:cNvPr>
          <p:cNvSpPr txBox="1"/>
          <p:nvPr/>
        </p:nvSpPr>
        <p:spPr>
          <a:xfrm>
            <a:off x="3853123" y="826662"/>
            <a:ext cx="5270557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sz="2400" i="1" dirty="0">
                <a:solidFill>
                  <a:schemeClr val="bg1"/>
                </a:solidFill>
              </a:rPr>
              <a:t>v</a:t>
            </a:r>
            <a:r>
              <a:rPr lang="en-IN" sz="2400" baseline="-25000" dirty="0">
                <a:solidFill>
                  <a:schemeClr val="bg1"/>
                </a:solidFill>
              </a:rPr>
              <a:t>i </a:t>
            </a:r>
            <a:r>
              <a:rPr lang="en-IN" sz="2400" dirty="0">
                <a:solidFill>
                  <a:schemeClr val="bg1"/>
                </a:solidFill>
              </a:rPr>
              <a:t>would become </a:t>
            </a:r>
            <a:r>
              <a:rPr lang="en-IN" sz="2400" i="1" dirty="0">
                <a:solidFill>
                  <a:schemeClr val="bg1"/>
                </a:solidFill>
              </a:rPr>
              <a:t>helper</a:t>
            </a:r>
            <a:r>
              <a:rPr lang="en-IN" sz="2400" dirty="0">
                <a:solidFill>
                  <a:schemeClr val="bg1"/>
                </a:solidFill>
              </a:rPr>
              <a:t>(</a:t>
            </a:r>
            <a:r>
              <a:rPr lang="en-IN" sz="2400" i="1" dirty="0" err="1">
                <a:solidFill>
                  <a:schemeClr val="bg1"/>
                </a:solidFill>
              </a:rPr>
              <a:t>e</a:t>
            </a:r>
            <a:r>
              <a:rPr lang="en-IN" sz="2400" baseline="-25000" dirty="0" err="1">
                <a:solidFill>
                  <a:schemeClr val="bg1"/>
                </a:solidFill>
              </a:rPr>
              <a:t>j</a:t>
            </a:r>
            <a:r>
              <a:rPr lang="en-IN" sz="2400" dirty="0">
                <a:solidFill>
                  <a:schemeClr val="bg1"/>
                </a:solidFill>
              </a:rPr>
              <a:t>) when sweep-line reaches </a:t>
            </a:r>
            <a:r>
              <a:rPr lang="en-IN" sz="2400" i="1" dirty="0" err="1">
                <a:solidFill>
                  <a:schemeClr val="bg1"/>
                </a:solidFill>
              </a:rPr>
              <a:t>v</a:t>
            </a:r>
            <a:r>
              <a:rPr lang="en-IN" sz="2400" baseline="-25000" dirty="0" err="1">
                <a:solidFill>
                  <a:schemeClr val="bg1"/>
                </a:solidFill>
              </a:rPr>
              <a:t>m</a:t>
            </a:r>
            <a:r>
              <a:rPr lang="en-IN" sz="2400" dirty="0">
                <a:solidFill>
                  <a:schemeClr val="bg1"/>
                </a:solidFill>
              </a:rPr>
              <a:t> later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C6FAFE-427D-4602-A606-C70B995A03DE}"/>
              </a:ext>
            </a:extLst>
          </p:cNvPr>
          <p:cNvSpPr txBox="1"/>
          <p:nvPr/>
        </p:nvSpPr>
        <p:spPr>
          <a:xfrm>
            <a:off x="100375" y="6371638"/>
            <a:ext cx="200782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Ref: </a:t>
            </a:r>
            <a:r>
              <a:rPr lang="en-IN" dirty="0">
                <a:solidFill>
                  <a:schemeClr val="bg1"/>
                </a:solidFill>
              </a:rPr>
              <a:t>4A Textbook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AAACA9B-20AA-4F66-AA0D-A4A37F2CE6E8}"/>
              </a:ext>
            </a:extLst>
          </p:cNvPr>
          <p:cNvSpPr/>
          <p:nvPr/>
        </p:nvSpPr>
        <p:spPr bwMode="auto">
          <a:xfrm>
            <a:off x="1752600" y="4278078"/>
            <a:ext cx="2382522" cy="1055922"/>
          </a:xfrm>
          <a:prstGeom prst="roundRect">
            <a:avLst/>
          </a:prstGeom>
          <a:noFill/>
          <a:ln w="28575">
            <a:solidFill>
              <a:srgbClr val="FF6600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87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4" grpId="0" animBg="1"/>
      <p:bldP spid="21" grpId="0"/>
      <p:bldP spid="29" grpId="0" animBg="1"/>
      <p:bldP spid="27" grpId="0" animBg="1"/>
      <p:bldP spid="31" grpId="0" animBg="1"/>
      <p:bldP spid="32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B2CF86-5E2C-4779-A214-E8DC294B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5962651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8773A16-FCEA-4DE2-A8E6-D00F746BC7EA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564901" y="2064502"/>
            <a:ext cx="928600" cy="60959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9998D-A28E-4FD6-B57F-2863514D0D9F}"/>
              </a:ext>
            </a:extLst>
          </p:cNvPr>
          <p:cNvSpPr txBox="1"/>
          <p:nvPr/>
        </p:nvSpPr>
        <p:spPr>
          <a:xfrm>
            <a:off x="3962400" y="1443336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helper</a:t>
            </a:r>
          </a:p>
        </p:txBody>
      </p:sp>
    </p:spTree>
    <p:extLst>
      <p:ext uri="{BB962C8B-B14F-4D97-AF65-F5344CB8AC3E}">
        <p14:creationId xmlns:p14="http://schemas.microsoft.com/office/powerpoint/2010/main" val="250630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8E44B-6465-4173-B807-7074FCFD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76200"/>
            <a:ext cx="913892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7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chemeClr val="accent5">
                <a:alpha val="77000"/>
                <a:lumMod val="92000"/>
                <a:lumOff val="8000"/>
              </a:schemeClr>
            </a:gs>
            <a:gs pos="100000">
              <a:srgbClr val="5F5F5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898" name="Picture 2">
            <a:extLst>
              <a:ext uri="{FF2B5EF4-FFF2-40B4-BE49-F238E27FC236}">
                <a16:creationId xmlns:a16="http://schemas.microsoft.com/office/drawing/2014/main" id="{CAF6FA19-BABC-4133-85A0-69C3514002AD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066800"/>
            <a:ext cx="8229600" cy="43449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92899" name="Text Box 3">
            <a:extLst>
              <a:ext uri="{FF2B5EF4-FFF2-40B4-BE49-F238E27FC236}">
                <a16:creationId xmlns:a16="http://schemas.microsoft.com/office/drawing/2014/main" id="{B2F3067D-C998-4BC6-8531-255B2A6CD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638800"/>
            <a:ext cx="685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  <a:cs typeface="+mn-cs"/>
              </a:rPr>
              <a:t>Data Compression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60CC46DC-7D3E-43C6-8B8A-7A0849B46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58774"/>
            <a:ext cx="685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Image to Corner Data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474261-AD45-41BD-A1E8-0D56025B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059114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88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15C50-9C60-4871-B72D-85C84871D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5" y="533400"/>
            <a:ext cx="9061189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4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Rectangle 3">
            <a:extLst>
              <a:ext uri="{FF2B5EF4-FFF2-40B4-BE49-F238E27FC236}">
                <a16:creationId xmlns:a16="http://schemas.microsoft.com/office/drawing/2014/main" id="{8907D11E-2AE8-4EF2-BEA3-0A8F88A23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543800" cy="990600"/>
          </a:xfrm>
        </p:spPr>
        <p:txBody>
          <a:bodyPr/>
          <a:lstStyle/>
          <a:p>
            <a:pPr eaLnBrk="1" hangingPunct="1"/>
            <a:r>
              <a:rPr lang="en-US" altLang="en-US" sz="3600" b="0" dirty="0"/>
              <a:t>Sweep-Line Algorithm</a:t>
            </a:r>
          </a:p>
        </p:txBody>
      </p:sp>
      <p:sp>
        <p:nvSpPr>
          <p:cNvPr id="16392" name="Rectangle 4">
            <a:extLst>
              <a:ext uri="{FF2B5EF4-FFF2-40B4-BE49-F238E27FC236}">
                <a16:creationId xmlns:a16="http://schemas.microsoft.com/office/drawing/2014/main" id="{327F973E-2F05-40C9-9219-565EB3FCF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7818" y="1066800"/>
            <a:ext cx="8488363" cy="4533900"/>
          </a:xfrm>
        </p:spPr>
        <p:txBody>
          <a:bodyPr/>
          <a:lstStyle/>
          <a:p>
            <a:pPr marL="228600" indent="-228600" eaLnBrk="1" hangingPunct="1">
              <a:buClr>
                <a:schemeClr val="tx1"/>
              </a:buClr>
            </a:pPr>
            <a:r>
              <a:rPr lang="en-US" altLang="en-US" sz="2400" b="1" dirty="0">
                <a:solidFill>
                  <a:schemeClr val="accent2"/>
                </a:solidFill>
              </a:rPr>
              <a:t>Events: </a:t>
            </a:r>
            <a:r>
              <a:rPr lang="en-US" altLang="en-US" sz="2400" dirty="0"/>
              <a:t>Vertices of polygon, sorted in increasing order by 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altLang="en-US" sz="2400" i="1" dirty="0">
                <a:solidFill>
                  <a:srgbClr val="008380"/>
                </a:solidFill>
              </a:rPr>
              <a:t>   y</a:t>
            </a:r>
            <a:r>
              <a:rPr lang="en-US" altLang="en-US" sz="2400" dirty="0"/>
              <a:t>-coordinates (no new events will be dynamically added)</a:t>
            </a:r>
          </a:p>
          <a:p>
            <a:pPr marL="228600" indent="-228600" eaLnBrk="1" hangingPunct="1">
              <a:buClr>
                <a:schemeClr val="tx1"/>
              </a:buClr>
            </a:pPr>
            <a:r>
              <a:rPr lang="en-US" altLang="en-US" sz="2400" b="1" dirty="0">
                <a:solidFill>
                  <a:schemeClr val="accent2"/>
                </a:solidFill>
              </a:rPr>
              <a:t>Sweep-line status:</a:t>
            </a:r>
            <a:r>
              <a:rPr lang="en-US" altLang="en-US" sz="2400" dirty="0"/>
              <a:t> Balanced </a:t>
            </a:r>
            <a:r>
              <a:rPr lang="en-US" altLang="en-US" sz="2400" i="1" dirty="0"/>
              <a:t>binary search tree </a:t>
            </a:r>
            <a:r>
              <a:rPr lang="en-US" altLang="en-US" sz="2400" dirty="0"/>
              <a:t>storing the list of edges intersecting sweep line, sorted by </a:t>
            </a:r>
            <a:r>
              <a:rPr lang="en-US" altLang="en-US" sz="2400" i="1" dirty="0">
                <a:solidFill>
                  <a:srgbClr val="008380"/>
                </a:solidFill>
              </a:rPr>
              <a:t>x</a:t>
            </a:r>
            <a:r>
              <a:rPr lang="en-US" altLang="en-US" sz="2400" dirty="0"/>
              <a:t>-coordinates; Also, helper(</a:t>
            </a:r>
            <a:r>
              <a:rPr lang="en-US" altLang="en-US" sz="2400" i="1" dirty="0">
                <a:solidFill>
                  <a:srgbClr val="008380"/>
                </a:solidFill>
              </a:rPr>
              <a:t>e</a:t>
            </a:r>
            <a:r>
              <a:rPr lang="en-US" altLang="en-US" sz="2400" dirty="0"/>
              <a:t>) for every edge intersecting the sweep line </a:t>
            </a:r>
          </a:p>
          <a:p>
            <a:pPr marL="228600" indent="-228600" eaLnBrk="1" hangingPunct="1">
              <a:buClr>
                <a:schemeClr val="tx1"/>
              </a:buClr>
            </a:pPr>
            <a:r>
              <a:rPr lang="en-US" altLang="en-US" sz="2400" dirty="0"/>
              <a:t>Event processing of vertex </a:t>
            </a:r>
            <a:r>
              <a:rPr lang="en-US" altLang="en-US" sz="2400" i="1" dirty="0">
                <a:solidFill>
                  <a:srgbClr val="008380"/>
                </a:solidFill>
              </a:rPr>
              <a:t>v</a:t>
            </a:r>
            <a:r>
              <a:rPr lang="en-US" altLang="en-US" sz="2400" dirty="0"/>
              <a:t>:</a:t>
            </a:r>
          </a:p>
          <a:p>
            <a:pPr marL="685800" lvl="1" indent="-342900" eaLnBrk="1" hangingPunct="1">
              <a:buClr>
                <a:schemeClr val="tx1"/>
              </a:buClr>
              <a:buFontTx/>
              <a:buAutoNum type="arabicPeriod"/>
            </a:pPr>
            <a:r>
              <a:rPr lang="en-US" altLang="en-US" sz="2200" dirty="0"/>
              <a:t>start vertices</a:t>
            </a:r>
          </a:p>
          <a:p>
            <a:pPr marL="685800" lvl="1" indent="-342900" eaLnBrk="1" hangingPunct="1">
              <a:buClr>
                <a:schemeClr val="tx1"/>
              </a:buClr>
              <a:buFontTx/>
              <a:buAutoNum type="arabicPeriod"/>
            </a:pPr>
            <a:r>
              <a:rPr lang="en-US" altLang="en-US" sz="2200" dirty="0"/>
              <a:t>end vertices</a:t>
            </a:r>
          </a:p>
          <a:p>
            <a:pPr marL="685800" lvl="1" indent="-342900" eaLnBrk="1" hangingPunct="1">
              <a:buClr>
                <a:schemeClr val="tx1"/>
              </a:buClr>
              <a:buFontTx/>
              <a:buAutoNum type="arabicPeriod"/>
            </a:pPr>
            <a:r>
              <a:rPr lang="en-US" altLang="en-US" sz="2200" dirty="0"/>
              <a:t>regular vertices</a:t>
            </a:r>
          </a:p>
          <a:p>
            <a:pPr marL="685800" lvl="1" indent="-342900" eaLnBrk="1" hangingPunct="1">
              <a:buClr>
                <a:schemeClr val="tx1"/>
              </a:buClr>
              <a:buFontTx/>
              <a:buAutoNum type="arabicPeriod"/>
            </a:pPr>
            <a:r>
              <a:rPr lang="en-US" altLang="en-US" sz="2200" dirty="0"/>
              <a:t>merge vertices</a:t>
            </a:r>
          </a:p>
          <a:p>
            <a:pPr marL="685800" lvl="1" indent="-342900" eaLnBrk="1" hangingPunct="1">
              <a:buClr>
                <a:schemeClr val="tx1"/>
              </a:buClr>
              <a:buFontTx/>
              <a:buAutoNum type="arabicPeriod"/>
            </a:pPr>
            <a:r>
              <a:rPr lang="en-US" altLang="en-US" sz="2200" dirty="0"/>
              <a:t>split vertices</a:t>
            </a:r>
          </a:p>
          <a:p>
            <a:pPr marL="1104900" lvl="2" indent="0" eaLnBrk="1" hangingPunct="1">
              <a:buClr>
                <a:schemeClr val="tx1"/>
              </a:buClr>
              <a:buNone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2471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293155-CA13-4B9F-9ACF-3E6A36A35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71999"/>
            <a:ext cx="6858000" cy="372405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AE0AFC9-CACA-439A-A29F-A2A5AD36EE36}"/>
              </a:ext>
            </a:extLst>
          </p:cNvPr>
          <p:cNvGrpSpPr/>
          <p:nvPr/>
        </p:nvGrpSpPr>
        <p:grpSpPr>
          <a:xfrm>
            <a:off x="533400" y="284480"/>
            <a:ext cx="4206239" cy="2856244"/>
            <a:chOff x="533400" y="284480"/>
            <a:chExt cx="4206239" cy="28562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F32A85-155D-408A-B414-57A367F51E9F}"/>
                </a:ext>
              </a:extLst>
            </p:cNvPr>
            <p:cNvGrpSpPr/>
            <p:nvPr/>
          </p:nvGrpSpPr>
          <p:grpSpPr>
            <a:xfrm>
              <a:off x="533400" y="284480"/>
              <a:ext cx="4206239" cy="2856244"/>
              <a:chOff x="533400" y="284480"/>
              <a:chExt cx="4206239" cy="285624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7EF6986-2133-42F3-A0A6-409B1636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452" y="284480"/>
                <a:ext cx="1432193" cy="13716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344D35-C514-415A-AFBF-FF382D005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" y="1388124"/>
                <a:ext cx="4206239" cy="1752600"/>
              </a:xfrm>
              <a:prstGeom prst="rect">
                <a:avLst/>
              </a:prstGeom>
            </p:spPr>
          </p:pic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FEAF800-DF8F-4507-A0B3-CEB000D318B7}"/>
                </a:ext>
              </a:extLst>
            </p:cNvPr>
            <p:cNvSpPr/>
            <p:nvPr/>
          </p:nvSpPr>
          <p:spPr bwMode="auto">
            <a:xfrm>
              <a:off x="2133600" y="1910332"/>
              <a:ext cx="20574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IN" dirty="0">
                  <a:latin typeface="Arial Narrow" panose="020B0606020202030204" pitchFamily="34" charset="0"/>
                </a:rPr>
                <a:t>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004146-B568-4903-8134-5C0800BA7EFF}"/>
              </a:ext>
            </a:extLst>
          </p:cNvPr>
          <p:cNvGrpSpPr/>
          <p:nvPr/>
        </p:nvGrpSpPr>
        <p:grpSpPr>
          <a:xfrm>
            <a:off x="4912021" y="161947"/>
            <a:ext cx="3927179" cy="2623177"/>
            <a:chOff x="4912021" y="161947"/>
            <a:chExt cx="3927179" cy="262317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148CB6D-0E9C-4FC4-B409-C6D719D02C76}"/>
                </a:ext>
              </a:extLst>
            </p:cNvPr>
            <p:cNvGrpSpPr/>
            <p:nvPr/>
          </p:nvGrpSpPr>
          <p:grpSpPr>
            <a:xfrm>
              <a:off x="4912021" y="161947"/>
              <a:ext cx="3927179" cy="2623177"/>
              <a:chOff x="4912021" y="161947"/>
              <a:chExt cx="3927179" cy="262317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DA467CB-0200-4E21-8D60-E67353DCC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2021" y="1290320"/>
                <a:ext cx="3927179" cy="149480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3B69046-AE60-46F0-9648-783FFB296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9198" y="161947"/>
                <a:ext cx="1322024" cy="1355075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5CF9CA-A7A2-46AA-8131-F59E912B647C}"/>
                </a:ext>
              </a:extLst>
            </p:cNvPr>
            <p:cNvSpPr/>
            <p:nvPr/>
          </p:nvSpPr>
          <p:spPr bwMode="auto">
            <a:xfrm>
              <a:off x="6598976" y="1820890"/>
              <a:ext cx="208782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IN" dirty="0">
                  <a:latin typeface="Arial Narrow" panose="020B0606020202030204" pitchFamily="34" charset="0"/>
                </a:rPr>
                <a:t>left incident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0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3BB952-51FE-44EE-B699-5485B759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85800"/>
            <a:ext cx="3962400" cy="50979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0A760C-A1A3-4AC7-8B28-163BA01890AE}"/>
              </a:ext>
            </a:extLst>
          </p:cNvPr>
          <p:cNvSpPr txBox="1"/>
          <p:nvPr/>
        </p:nvSpPr>
        <p:spPr>
          <a:xfrm>
            <a:off x="4495800" y="2633563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0" i="0" u="none" strike="noStrike" baseline="0" dirty="0">
                <a:latin typeface="+mj-lt"/>
              </a:rPr>
              <a:t>Determine for vertex </a:t>
            </a:r>
            <a:r>
              <a:rPr lang="en-IN" sz="2800" b="0" i="1" u="none" strike="noStrike" baseline="0" dirty="0">
                <a:latin typeface="+mj-lt"/>
              </a:rPr>
              <a:t>v</a:t>
            </a:r>
            <a:r>
              <a:rPr lang="en-IN" sz="2800" b="0" i="0" u="none" strike="noStrike" baseline="0" dirty="0">
                <a:latin typeface="+mj-lt"/>
              </a:rPr>
              <a:t> the</a:t>
            </a:r>
          </a:p>
          <a:p>
            <a:pPr algn="l"/>
            <a:r>
              <a:rPr lang="en-US" sz="2800" b="0" i="0" u="none" strike="noStrike" baseline="0" dirty="0">
                <a:latin typeface="+mj-lt"/>
              </a:rPr>
              <a:t>edge left(</a:t>
            </a:r>
            <a:r>
              <a:rPr lang="en-US" sz="2800" b="0" i="1" u="none" strike="noStrike" baseline="0" dirty="0">
                <a:latin typeface="+mj-lt"/>
              </a:rPr>
              <a:t>v</a:t>
            </a:r>
            <a:r>
              <a:rPr lang="en-US" sz="2800" b="0" i="0" u="none" strike="noStrike" baseline="0" dirty="0">
                <a:latin typeface="+mj-lt"/>
              </a:rPr>
              <a:t>) directly left to </a:t>
            </a:r>
            <a:r>
              <a:rPr lang="en-US" sz="2800" b="0" i="1" u="none" strike="noStrike" baseline="0" dirty="0">
                <a:latin typeface="+mj-lt"/>
              </a:rPr>
              <a:t>v</a:t>
            </a:r>
            <a:endParaRPr lang="en-IN" sz="2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28E130-7F33-4B78-A7DC-0F0AB0BA3218}"/>
              </a:ext>
            </a:extLst>
          </p:cNvPr>
          <p:cNvSpPr txBox="1"/>
          <p:nvPr/>
        </p:nvSpPr>
        <p:spPr>
          <a:xfrm>
            <a:off x="2794000" y="5406484"/>
            <a:ext cx="17526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E6930-A379-4100-8352-2172C793C574}"/>
              </a:ext>
            </a:extLst>
          </p:cNvPr>
          <p:cNvSpPr txBox="1"/>
          <p:nvPr/>
        </p:nvSpPr>
        <p:spPr>
          <a:xfrm>
            <a:off x="4343400" y="2057400"/>
            <a:ext cx="63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834887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EB39CF7-1769-4BC6-A24F-6AA06D9231CF}"/>
              </a:ext>
            </a:extLst>
          </p:cNvPr>
          <p:cNvGrpSpPr/>
          <p:nvPr/>
        </p:nvGrpSpPr>
        <p:grpSpPr>
          <a:xfrm>
            <a:off x="152400" y="228600"/>
            <a:ext cx="4642236" cy="4427699"/>
            <a:chOff x="152400" y="228600"/>
            <a:chExt cx="4642236" cy="44276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755837-E1F7-483C-9207-1DBB4DC14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" y="228600"/>
              <a:ext cx="2716546" cy="22265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56F1DD-0A5B-4350-ADB6-89D6D80DB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2294099"/>
              <a:ext cx="4642236" cy="23622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7C8041-377F-409B-B69D-A1922D303484}"/>
              </a:ext>
            </a:extLst>
          </p:cNvPr>
          <p:cNvGrpSpPr/>
          <p:nvPr/>
        </p:nvGrpSpPr>
        <p:grpSpPr>
          <a:xfrm>
            <a:off x="4648200" y="69261"/>
            <a:ext cx="4501765" cy="5103493"/>
            <a:chOff x="4648200" y="69261"/>
            <a:chExt cx="4501765" cy="51034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A79528-7072-4C82-ADD2-69FA5FE9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800" y="69261"/>
              <a:ext cx="2282176" cy="22430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0BB17A-5220-4E6F-B071-F57615305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8200" y="2259674"/>
              <a:ext cx="4501765" cy="291308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47F16CD-7786-4396-89DB-4C8BF07E2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5172754"/>
            <a:ext cx="7355840" cy="16755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30FB15-1759-4B73-8F47-50E6400E1A03}"/>
              </a:ext>
            </a:extLst>
          </p:cNvPr>
          <p:cNvSpPr/>
          <p:nvPr/>
        </p:nvSpPr>
        <p:spPr bwMode="auto">
          <a:xfrm>
            <a:off x="152400" y="5157927"/>
            <a:ext cx="7772400" cy="1615985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359038-6A4D-4227-B473-565D6405DADF}"/>
              </a:ext>
            </a:extLst>
          </p:cNvPr>
          <p:cNvCxnSpPr>
            <a:cxnSpLocks/>
          </p:cNvCxnSpPr>
          <p:nvPr/>
        </p:nvCxnSpPr>
        <p:spPr bwMode="auto">
          <a:xfrm>
            <a:off x="6878762" y="1037067"/>
            <a:ext cx="339918" cy="64782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395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6">
            <a:extLst>
              <a:ext uri="{FF2B5EF4-FFF2-40B4-BE49-F238E27FC236}">
                <a16:creationId xmlns:a16="http://schemas.microsoft.com/office/drawing/2014/main" id="{E3DB0D2B-B973-4B7F-BE8E-1A54C95D08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100" y="4572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sz="3600" b="0" dirty="0"/>
              <a:t>Sweep Line Algorithm</a:t>
            </a:r>
          </a:p>
        </p:txBody>
      </p:sp>
      <p:sp>
        <p:nvSpPr>
          <p:cNvPr id="18438" name="Rectangle 7">
            <a:extLst>
              <a:ext uri="{FF2B5EF4-FFF2-40B4-BE49-F238E27FC236}">
                <a16:creationId xmlns:a16="http://schemas.microsoft.com/office/drawing/2014/main" id="{F4F42518-9950-418F-B929-6ADFAAB6ED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266950"/>
            <a:ext cx="8001000" cy="2324100"/>
          </a:xfrm>
        </p:spPr>
        <p:txBody>
          <a:bodyPr/>
          <a:lstStyle/>
          <a:p>
            <a:pPr marL="609600" indent="-609600" eaLnBrk="1" hangingPunct="1">
              <a:buClr>
                <a:schemeClr val="tx1"/>
              </a:buClr>
            </a:pPr>
            <a:r>
              <a:rPr lang="en-US" altLang="en-US" sz="2400" dirty="0"/>
              <a:t>Insert diagonals for merge vertices with “reverse” sweep</a:t>
            </a:r>
          </a:p>
          <a:p>
            <a:pPr marL="609600" indent="-609600" eaLnBrk="1" hangingPunct="1">
              <a:buClr>
                <a:schemeClr val="tx1"/>
              </a:buClr>
            </a:pPr>
            <a:r>
              <a:rPr lang="en-US" altLang="en-US" sz="2400" dirty="0"/>
              <a:t>Each update takes </a:t>
            </a:r>
            <a:r>
              <a:rPr lang="en-US" altLang="en-US" sz="2400" i="1" dirty="0">
                <a:solidFill>
                  <a:srgbClr val="008380"/>
                </a:solidFill>
              </a:rPr>
              <a:t>O</a:t>
            </a:r>
            <a:r>
              <a:rPr lang="en-US" altLang="en-US" sz="2400" dirty="0">
                <a:solidFill>
                  <a:srgbClr val="008380"/>
                </a:solidFill>
              </a:rPr>
              <a:t>(log </a:t>
            </a:r>
            <a:r>
              <a:rPr lang="en-US" altLang="en-US" sz="2400" i="1" dirty="0">
                <a:solidFill>
                  <a:srgbClr val="008380"/>
                </a:solidFill>
              </a:rPr>
              <a:t>n</a:t>
            </a:r>
            <a:r>
              <a:rPr lang="en-US" altLang="en-US" sz="2400" dirty="0">
                <a:solidFill>
                  <a:srgbClr val="008380"/>
                </a:solidFill>
              </a:rPr>
              <a:t>)</a:t>
            </a:r>
            <a:r>
              <a:rPr lang="en-US" altLang="en-US" sz="2400" dirty="0"/>
              <a:t> time</a:t>
            </a:r>
          </a:p>
          <a:p>
            <a:pPr marL="609600" indent="-609600" eaLnBrk="1" hangingPunct="1">
              <a:buClr>
                <a:schemeClr val="tx1"/>
              </a:buClr>
            </a:pPr>
            <a:r>
              <a:rPr lang="en-US" altLang="en-US" sz="2400" dirty="0"/>
              <a:t>There are </a:t>
            </a:r>
            <a:r>
              <a:rPr lang="en-US" altLang="en-US" sz="2400" i="1" dirty="0">
                <a:solidFill>
                  <a:srgbClr val="008380"/>
                </a:solidFill>
              </a:rPr>
              <a:t>n</a:t>
            </a:r>
            <a:r>
              <a:rPr lang="en-US" altLang="en-US" sz="2400" dirty="0"/>
              <a:t> events</a:t>
            </a:r>
          </a:p>
          <a:p>
            <a:pPr marL="609600" indent="-609600" eaLnBrk="1" hangingPunct="1">
              <a:buClr>
                <a:schemeClr val="tx1"/>
              </a:buClr>
              <a:buFontTx/>
              <a:buNone/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→  Run-time to compute a monotone subdivision is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log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marL="609600" indent="-609600" eaLnBrk="1" hangingPunct="1">
              <a:buClr>
                <a:schemeClr val="tx1"/>
              </a:buClr>
            </a:pPr>
            <a:endParaRPr lang="en-US" altLang="en-US" sz="2400" dirty="0">
              <a:solidFill>
                <a:srgbClr val="0083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9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6">
            <a:extLst>
              <a:ext uri="{FF2B5EF4-FFF2-40B4-BE49-F238E27FC236}">
                <a16:creationId xmlns:a16="http://schemas.microsoft.com/office/drawing/2014/main" id="{E3DB0D2B-B973-4B7F-BE8E-1A54C95D08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199" y="152400"/>
            <a:ext cx="8991600" cy="5334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Algorithm:</a:t>
            </a:r>
            <a:r>
              <a:rPr lang="en-US" altLang="en-US" sz="3600" b="0" dirty="0"/>
              <a:t> Monotone Partitioning</a:t>
            </a:r>
          </a:p>
        </p:txBody>
      </p:sp>
      <p:sp>
        <p:nvSpPr>
          <p:cNvPr id="18438" name="Rectangle 7">
            <a:extLst>
              <a:ext uri="{FF2B5EF4-FFF2-40B4-BE49-F238E27FC236}">
                <a16:creationId xmlns:a16="http://schemas.microsoft.com/office/drawing/2014/main" id="{F4F42518-9950-418F-B929-6ADFAAB6ED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975" y="4942840"/>
            <a:ext cx="8956041" cy="89916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i="1" dirty="0">
                <a:solidFill>
                  <a:srgbClr val="3333CC"/>
                </a:solidFill>
              </a:rPr>
              <a:t>Theorem:</a:t>
            </a:r>
            <a:r>
              <a:rPr lang="en-US" sz="2400" dirty="0">
                <a:solidFill>
                  <a:srgbClr val="3333CC"/>
                </a:solidFill>
              </a:rPr>
              <a:t> A simple polygon with </a:t>
            </a:r>
            <a:r>
              <a:rPr lang="en-US" sz="2400" i="1" dirty="0">
                <a:solidFill>
                  <a:srgbClr val="3333CC"/>
                </a:solidFill>
              </a:rPr>
              <a:t>n</a:t>
            </a:r>
            <a:r>
              <a:rPr lang="en-US" sz="2400" dirty="0">
                <a:solidFill>
                  <a:srgbClr val="3333CC"/>
                </a:solidFill>
              </a:rPr>
              <a:t> vertices can be partitioned into </a:t>
            </a:r>
            <a:r>
              <a:rPr lang="en-US" sz="2400" i="1" dirty="0">
                <a:solidFill>
                  <a:srgbClr val="3333CC"/>
                </a:solidFill>
              </a:rPr>
              <a:t>y</a:t>
            </a:r>
            <a:r>
              <a:rPr lang="en-US" sz="2400" dirty="0">
                <a:solidFill>
                  <a:srgbClr val="3333CC"/>
                </a:solidFill>
              </a:rPr>
              <a:t>-monotone polygons in </a:t>
            </a:r>
            <a:r>
              <a:rPr lang="en-US" sz="2400" i="1" dirty="0">
                <a:solidFill>
                  <a:srgbClr val="3333CC"/>
                </a:solidFill>
              </a:rPr>
              <a:t>O</a:t>
            </a:r>
            <a:r>
              <a:rPr lang="en-US" sz="2400" dirty="0">
                <a:solidFill>
                  <a:srgbClr val="3333CC"/>
                </a:solidFill>
              </a:rPr>
              <a:t>(</a:t>
            </a:r>
            <a:r>
              <a:rPr lang="en-US" sz="2400" i="1" dirty="0" err="1">
                <a:solidFill>
                  <a:srgbClr val="3333CC"/>
                </a:solidFill>
              </a:rPr>
              <a:t>n</a:t>
            </a:r>
            <a:r>
              <a:rPr lang="en-US" sz="2400" dirty="0" err="1">
                <a:solidFill>
                  <a:srgbClr val="3333CC"/>
                </a:solidFill>
              </a:rPr>
              <a:t>log</a:t>
            </a:r>
            <a:r>
              <a:rPr lang="en-US" sz="2400" i="1" dirty="0" err="1">
                <a:solidFill>
                  <a:srgbClr val="3333CC"/>
                </a:solidFill>
              </a:rPr>
              <a:t>n</a:t>
            </a:r>
            <a:r>
              <a:rPr lang="en-US" sz="2400" dirty="0">
                <a:solidFill>
                  <a:srgbClr val="3333CC"/>
                </a:solidFill>
              </a:rPr>
              <a:t>) time with an algorithm that uses </a:t>
            </a:r>
            <a:r>
              <a:rPr lang="en-US" sz="2400" i="1" dirty="0">
                <a:solidFill>
                  <a:srgbClr val="3333CC"/>
                </a:solidFill>
              </a:rPr>
              <a:t>O</a:t>
            </a:r>
            <a:r>
              <a:rPr lang="en-US" sz="2400" dirty="0">
                <a:solidFill>
                  <a:srgbClr val="3333CC"/>
                </a:solidFill>
              </a:rPr>
              <a:t>(</a:t>
            </a:r>
            <a:r>
              <a:rPr lang="en-US" sz="2400" i="1" dirty="0">
                <a:solidFill>
                  <a:srgbClr val="3333CC"/>
                </a:solidFill>
              </a:rPr>
              <a:t>n</a:t>
            </a:r>
            <a:r>
              <a:rPr lang="en-US" sz="2400" dirty="0">
                <a:solidFill>
                  <a:srgbClr val="3333CC"/>
                </a:solidFill>
              </a:rPr>
              <a:t>) storage</a:t>
            </a:r>
            <a:endParaRPr lang="en-US" altLang="en-US" sz="2400" dirty="0">
              <a:solidFill>
                <a:srgbClr val="3333C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FD154-8B45-4DBE-8E8A-F7F00ADE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8" y="990600"/>
            <a:ext cx="9067801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7853A7-B32F-4AD5-867C-D0BB86721B5C}"/>
              </a:ext>
            </a:extLst>
          </p:cNvPr>
          <p:cNvSpPr txBox="1"/>
          <p:nvPr/>
        </p:nvSpPr>
        <p:spPr>
          <a:xfrm>
            <a:off x="100375" y="6371638"/>
            <a:ext cx="200782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Ref: </a:t>
            </a:r>
            <a:r>
              <a:rPr lang="en-IN" dirty="0">
                <a:solidFill>
                  <a:schemeClr val="bg1"/>
                </a:solidFill>
              </a:rPr>
              <a:t>4A Textbook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9A89F2-5EEB-45F7-9196-5EC9F58804CF}"/>
              </a:ext>
            </a:extLst>
          </p:cNvPr>
          <p:cNvSpPr/>
          <p:nvPr/>
        </p:nvSpPr>
        <p:spPr bwMode="auto">
          <a:xfrm>
            <a:off x="4191000" y="1295400"/>
            <a:ext cx="3581400" cy="5334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FBE70-B37F-47A0-9062-E2B31F0B8B84}"/>
              </a:ext>
            </a:extLst>
          </p:cNvPr>
          <p:cNvSpPr txBox="1"/>
          <p:nvPr/>
        </p:nvSpPr>
        <p:spPr>
          <a:xfrm>
            <a:off x="6781801" y="95071"/>
            <a:ext cx="2249216" cy="1200329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 data structure for storing planar maps. Allows insertion of a diagonal in </a:t>
            </a:r>
            <a:r>
              <a:rPr lang="en-IN" i="1" dirty="0">
                <a:solidFill>
                  <a:schemeClr val="bg1"/>
                </a:solidFill>
              </a:rPr>
              <a:t>O</a:t>
            </a:r>
            <a:r>
              <a:rPr lang="en-IN" dirty="0">
                <a:solidFill>
                  <a:schemeClr val="bg1"/>
                </a:solidFill>
              </a:rPr>
              <a:t>(1)time</a:t>
            </a:r>
          </a:p>
        </p:txBody>
      </p:sp>
    </p:spTree>
    <p:extLst>
      <p:ext uri="{BB962C8B-B14F-4D97-AF65-F5344CB8AC3E}">
        <p14:creationId xmlns:p14="http://schemas.microsoft.com/office/powerpoint/2010/main" val="19139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 build="p"/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19F89-53CA-48F5-B20B-F53D5E91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24281"/>
            <a:ext cx="3276600" cy="472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BC61D-5907-4FB6-AB05-0CDA9355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057400"/>
            <a:ext cx="2830555" cy="4135550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775021D9-D073-42EA-BF4C-FF7A6FCFE3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7400" y="101601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sz="3600" b="0" dirty="0"/>
              <a:t>Example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46A3D7-A606-4355-BEE5-3B011CAE8434}"/>
              </a:ext>
            </a:extLst>
          </p:cNvPr>
          <p:cNvCxnSpPr>
            <a:cxnSpLocks/>
          </p:cNvCxnSpPr>
          <p:nvPr/>
        </p:nvCxnSpPr>
        <p:spPr bwMode="auto">
          <a:xfrm>
            <a:off x="6596877" y="2895600"/>
            <a:ext cx="642123" cy="76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6FCD5B-E5B7-4FC0-A37C-F564B9AD93A6}"/>
              </a:ext>
            </a:extLst>
          </p:cNvPr>
          <p:cNvCxnSpPr>
            <a:cxnSpLocks/>
          </p:cNvCxnSpPr>
          <p:nvPr/>
        </p:nvCxnSpPr>
        <p:spPr bwMode="auto">
          <a:xfrm>
            <a:off x="5787638" y="3390900"/>
            <a:ext cx="917962" cy="3429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F447D5-D556-4990-852B-332B52FB7D30}"/>
              </a:ext>
            </a:extLst>
          </p:cNvPr>
          <p:cNvCxnSpPr>
            <a:cxnSpLocks/>
          </p:cNvCxnSpPr>
          <p:nvPr/>
        </p:nvCxnSpPr>
        <p:spPr bwMode="auto">
          <a:xfrm flipV="1">
            <a:off x="1295400" y="3390900"/>
            <a:ext cx="457200" cy="2343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0468AA-0560-44C3-9B8E-DAD2BB9197C8}"/>
              </a:ext>
            </a:extLst>
          </p:cNvPr>
          <p:cNvCxnSpPr>
            <a:cxnSpLocks/>
          </p:cNvCxnSpPr>
          <p:nvPr/>
        </p:nvCxnSpPr>
        <p:spPr bwMode="auto">
          <a:xfrm>
            <a:off x="2057400" y="3810000"/>
            <a:ext cx="914400" cy="76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1E623A-361F-485C-B91C-C1142D9FA053}"/>
              </a:ext>
            </a:extLst>
          </p:cNvPr>
          <p:cNvCxnSpPr>
            <a:cxnSpLocks/>
          </p:cNvCxnSpPr>
          <p:nvPr/>
        </p:nvCxnSpPr>
        <p:spPr bwMode="auto">
          <a:xfrm>
            <a:off x="7344632" y="4953000"/>
            <a:ext cx="351568" cy="152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9DDFCA-E1AB-4164-B8A6-324361AFAFCA}"/>
              </a:ext>
            </a:extLst>
          </p:cNvPr>
          <p:cNvSpPr txBox="1"/>
          <p:nvPr/>
        </p:nvSpPr>
        <p:spPr>
          <a:xfrm>
            <a:off x="330200" y="6139005"/>
            <a:ext cx="8458200" cy="461665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Partitioned into six monotone pieces: Can you reduce the number?</a:t>
            </a:r>
          </a:p>
        </p:txBody>
      </p:sp>
    </p:spTree>
    <p:extLst>
      <p:ext uri="{BB962C8B-B14F-4D97-AF65-F5344CB8AC3E}">
        <p14:creationId xmlns:p14="http://schemas.microsoft.com/office/powerpoint/2010/main" val="139055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>
            <a:extLst>
              <a:ext uri="{FF2B5EF4-FFF2-40B4-BE49-F238E27FC236}">
                <a16:creationId xmlns:a16="http://schemas.microsoft.com/office/drawing/2014/main" id="{541CE7B0-164D-497C-9870-7F861A61D5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7697" y="102077"/>
            <a:ext cx="7948612" cy="601186"/>
          </a:xfrm>
        </p:spPr>
        <p:txBody>
          <a:bodyPr/>
          <a:lstStyle/>
          <a:p>
            <a:pPr eaLnBrk="1" hangingPunct="1"/>
            <a:r>
              <a:rPr lang="en-US" altLang="en-US" sz="4000" b="0" dirty="0"/>
              <a:t>Triangulate an </a:t>
            </a:r>
            <a:r>
              <a:rPr lang="en-US" altLang="en-US" sz="4000" b="0" i="1" dirty="0">
                <a:solidFill>
                  <a:srgbClr val="008380"/>
                </a:solidFill>
              </a:rPr>
              <a:t>l</a:t>
            </a:r>
            <a:r>
              <a:rPr lang="en-US" altLang="en-US" sz="4000" b="0" dirty="0"/>
              <a:t>-Monotone Polygon</a:t>
            </a:r>
          </a:p>
        </p:txBody>
      </p:sp>
      <p:sp>
        <p:nvSpPr>
          <p:cNvPr id="9222" name="Rectangle 3">
            <a:extLst>
              <a:ext uri="{FF2B5EF4-FFF2-40B4-BE49-F238E27FC236}">
                <a16:creationId xmlns:a16="http://schemas.microsoft.com/office/drawing/2014/main" id="{EA86A618-5A1A-4F19-87E6-00D200EF8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9269" y="902653"/>
            <a:ext cx="8312150" cy="1650047"/>
          </a:xfrm>
          <a:ln w="28575">
            <a:solidFill>
              <a:srgbClr val="FF00FF"/>
            </a:solidFill>
          </a:ln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Sort vertices by increasing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-coordinates (merging the upper and lower chains in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 time)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Perform plane-sweep in direction </a:t>
            </a:r>
            <a:r>
              <a:rPr lang="en-US" altLang="en-US" sz="2400" i="1" dirty="0">
                <a:solidFill>
                  <a:srgbClr val="00838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l, 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halting at vertices in order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Triangulate everything by adding valid diagonals to the left of the sweep line; maintain a stack and use orientation tests</a:t>
            </a:r>
            <a:endParaRPr lang="el-GR" altLang="en-US" sz="2400" dirty="0"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223" name="Freeform 7">
            <a:extLst>
              <a:ext uri="{FF2B5EF4-FFF2-40B4-BE49-F238E27FC236}">
                <a16:creationId xmlns:a16="http://schemas.microsoft.com/office/drawing/2014/main" id="{8ACCA826-D22A-4D53-8828-02BFA0BFD001}"/>
              </a:ext>
            </a:extLst>
          </p:cNvPr>
          <p:cNvSpPr>
            <a:spLocks/>
          </p:cNvSpPr>
          <p:nvPr/>
        </p:nvSpPr>
        <p:spPr bwMode="auto">
          <a:xfrm>
            <a:off x="1935163" y="2971800"/>
            <a:ext cx="4060825" cy="2163763"/>
          </a:xfrm>
          <a:custGeom>
            <a:avLst/>
            <a:gdLst>
              <a:gd name="T0" fmla="*/ 0 w 2558"/>
              <a:gd name="T1" fmla="*/ 2147483647 h 1363"/>
              <a:gd name="T2" fmla="*/ 2147483647 w 2558"/>
              <a:gd name="T3" fmla="*/ 2147483647 h 1363"/>
              <a:gd name="T4" fmla="*/ 2147483647 w 2558"/>
              <a:gd name="T5" fmla="*/ 2147483647 h 1363"/>
              <a:gd name="T6" fmla="*/ 2147483647 w 2558"/>
              <a:gd name="T7" fmla="*/ 2147483647 h 1363"/>
              <a:gd name="T8" fmla="*/ 2147483647 w 2558"/>
              <a:gd name="T9" fmla="*/ 2147483647 h 1363"/>
              <a:gd name="T10" fmla="*/ 2147483647 w 2558"/>
              <a:gd name="T11" fmla="*/ 2147483647 h 1363"/>
              <a:gd name="T12" fmla="*/ 2147483647 w 2558"/>
              <a:gd name="T13" fmla="*/ 2147483647 h 1363"/>
              <a:gd name="T14" fmla="*/ 2147483647 w 2558"/>
              <a:gd name="T15" fmla="*/ 2147483647 h 1363"/>
              <a:gd name="T16" fmla="*/ 2147483647 w 2558"/>
              <a:gd name="T17" fmla="*/ 2147483647 h 1363"/>
              <a:gd name="T18" fmla="*/ 2147483647 w 2558"/>
              <a:gd name="T19" fmla="*/ 2147483647 h 1363"/>
              <a:gd name="T20" fmla="*/ 2147483647 w 2558"/>
              <a:gd name="T21" fmla="*/ 2147483647 h 1363"/>
              <a:gd name="T22" fmla="*/ 2147483647 w 2558"/>
              <a:gd name="T23" fmla="*/ 0 h 1363"/>
              <a:gd name="T24" fmla="*/ 2147483647 w 2558"/>
              <a:gd name="T25" fmla="*/ 2147483647 h 1363"/>
              <a:gd name="T26" fmla="*/ 0 w 2558"/>
              <a:gd name="T27" fmla="*/ 2147483647 h 136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558"/>
              <a:gd name="T43" fmla="*/ 0 h 1363"/>
              <a:gd name="T44" fmla="*/ 2558 w 2558"/>
              <a:gd name="T45" fmla="*/ 1363 h 136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558" h="1363">
                <a:moveTo>
                  <a:pt x="0" y="903"/>
                </a:moveTo>
                <a:lnTo>
                  <a:pt x="326" y="581"/>
                </a:lnTo>
                <a:lnTo>
                  <a:pt x="614" y="509"/>
                </a:lnTo>
                <a:lnTo>
                  <a:pt x="801" y="629"/>
                </a:lnTo>
                <a:lnTo>
                  <a:pt x="927" y="1234"/>
                </a:lnTo>
                <a:lnTo>
                  <a:pt x="2558" y="1363"/>
                </a:lnTo>
                <a:lnTo>
                  <a:pt x="2429" y="24"/>
                </a:lnTo>
                <a:lnTo>
                  <a:pt x="2193" y="24"/>
                </a:lnTo>
                <a:lnTo>
                  <a:pt x="2131" y="504"/>
                </a:lnTo>
                <a:lnTo>
                  <a:pt x="1881" y="773"/>
                </a:lnTo>
                <a:lnTo>
                  <a:pt x="1378" y="1128"/>
                </a:lnTo>
                <a:lnTo>
                  <a:pt x="1051" y="0"/>
                </a:lnTo>
                <a:lnTo>
                  <a:pt x="57" y="480"/>
                </a:lnTo>
                <a:lnTo>
                  <a:pt x="0" y="903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24" name="Oval 11">
            <a:extLst>
              <a:ext uri="{FF2B5EF4-FFF2-40B4-BE49-F238E27FC236}">
                <a16:creationId xmlns:a16="http://schemas.microsoft.com/office/drawing/2014/main" id="{1F4D5C3D-F203-4FDB-B47D-B2C993069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348163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25" name="Oval 12">
            <a:extLst>
              <a:ext uri="{FF2B5EF4-FFF2-40B4-BE49-F238E27FC236}">
                <a16:creationId xmlns:a16="http://schemas.microsoft.com/office/drawing/2014/main" id="{79B90987-CFFC-42FB-9689-F63776E41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3700463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26" name="Oval 13">
            <a:extLst>
              <a:ext uri="{FF2B5EF4-FFF2-40B4-BE49-F238E27FC236}">
                <a16:creationId xmlns:a16="http://schemas.microsoft.com/office/drawing/2014/main" id="{0F819075-2C22-4394-870B-81B77E216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6013" y="386080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27" name="Oval 14">
            <a:extLst>
              <a:ext uri="{FF2B5EF4-FFF2-40B4-BE49-F238E27FC236}">
                <a16:creationId xmlns:a16="http://schemas.microsoft.com/office/drawing/2014/main" id="{085B73E3-C0CA-412F-BE87-D6D4E26F6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3724275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28" name="Oval 15">
            <a:extLst>
              <a:ext uri="{FF2B5EF4-FFF2-40B4-BE49-F238E27FC236}">
                <a16:creationId xmlns:a16="http://schemas.microsoft.com/office/drawing/2014/main" id="{C654FDD0-3461-4718-990C-17A151F85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713" y="3938588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29" name="Oval 16">
            <a:extLst>
              <a:ext uri="{FF2B5EF4-FFF2-40B4-BE49-F238E27FC236}">
                <a16:creationId xmlns:a16="http://schemas.microsoft.com/office/drawing/2014/main" id="{E7D8BB39-2068-488F-8584-9012FF66D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5525" y="294005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0" name="Oval 17">
            <a:extLst>
              <a:ext uri="{FF2B5EF4-FFF2-40B4-BE49-F238E27FC236}">
                <a16:creationId xmlns:a16="http://schemas.microsoft.com/office/drawing/2014/main" id="{F87C072F-F414-49F8-BE84-0B38BF3EC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875213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1" name="Oval 18">
            <a:extLst>
              <a:ext uri="{FF2B5EF4-FFF2-40B4-BE49-F238E27FC236}">
                <a16:creationId xmlns:a16="http://schemas.microsoft.com/office/drawing/2014/main" id="{447AF050-E6FB-4407-84CF-76FA1D32D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50" y="468630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2" name="Oval 19">
            <a:extLst>
              <a:ext uri="{FF2B5EF4-FFF2-40B4-BE49-F238E27FC236}">
                <a16:creationId xmlns:a16="http://schemas.microsoft.com/office/drawing/2014/main" id="{4BA849E7-0D65-45C6-BB18-3FABA4757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0" y="416560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3" name="Oval 20">
            <a:extLst>
              <a:ext uri="{FF2B5EF4-FFF2-40B4-BE49-F238E27FC236}">
                <a16:creationId xmlns:a16="http://schemas.microsoft.com/office/drawing/2014/main" id="{5E614198-C632-438E-839E-8698EF79B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088" y="372110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4" name="Oval 21">
            <a:extLst>
              <a:ext uri="{FF2B5EF4-FFF2-40B4-BE49-F238E27FC236}">
                <a16:creationId xmlns:a16="http://schemas.microsoft.com/office/drawing/2014/main" id="{789F7EFF-D3BE-490F-978E-C50A4CE91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0513" y="2963863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5" name="Oval 22">
            <a:extLst>
              <a:ext uri="{FF2B5EF4-FFF2-40B4-BE49-F238E27FC236}">
                <a16:creationId xmlns:a16="http://schemas.microsoft.com/office/drawing/2014/main" id="{E64292B3-5397-4319-A2E4-A218D8BF8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225" y="2955925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36" name="Oval 23">
            <a:extLst>
              <a:ext uri="{FF2B5EF4-FFF2-40B4-BE49-F238E27FC236}">
                <a16:creationId xmlns:a16="http://schemas.microsoft.com/office/drawing/2014/main" id="{FB24ECF9-A656-4071-95E3-D8A50EBBB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950" y="5081588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76" name="Line 24">
            <a:extLst>
              <a:ext uri="{FF2B5EF4-FFF2-40B4-BE49-F238E27FC236}">
                <a16:creationId xmlns:a16="http://schemas.microsoft.com/office/drawing/2014/main" id="{0391FD8C-DF60-43B4-88F9-EFADDCE25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7238" y="3733800"/>
            <a:ext cx="388937" cy="168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77" name="Line 25">
            <a:extLst>
              <a:ext uri="{FF2B5EF4-FFF2-40B4-BE49-F238E27FC236}">
                <a16:creationId xmlns:a16="http://schemas.microsoft.com/office/drawing/2014/main" id="{0DB3845C-6444-4F93-89F6-779B6E014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765425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60" name="Text Box 8">
            <a:extLst>
              <a:ext uri="{FF2B5EF4-FFF2-40B4-BE49-F238E27FC236}">
                <a16:creationId xmlns:a16="http://schemas.microsoft.com/office/drawing/2014/main" id="{CC37D7B7-1853-43EB-953D-175E6963C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4344988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228361" name="Text Box 9">
            <a:extLst>
              <a:ext uri="{FF2B5EF4-FFF2-40B4-BE49-F238E27FC236}">
                <a16:creationId xmlns:a16="http://schemas.microsoft.com/office/drawing/2014/main" id="{8286DADF-9BD9-452F-8819-A4C6DD033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8" y="3446463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228362" name="Text Box 10">
            <a:extLst>
              <a:ext uri="{FF2B5EF4-FFF2-40B4-BE49-F238E27FC236}">
                <a16:creationId xmlns:a16="http://schemas.microsoft.com/office/drawing/2014/main" id="{8D4EFD41-60D7-4984-A64A-77D3B13D4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3887788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228378" name="Line 26">
            <a:extLst>
              <a:ext uri="{FF2B5EF4-FFF2-40B4-BE49-F238E27FC236}">
                <a16:creationId xmlns:a16="http://schemas.microsoft.com/office/drawing/2014/main" id="{DA44D4C2-993F-4BA4-ADAE-176C100D1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363" y="2774950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79" name="Line 27">
            <a:extLst>
              <a:ext uri="{FF2B5EF4-FFF2-40B4-BE49-F238E27FC236}">
                <a16:creationId xmlns:a16="http://schemas.microsoft.com/office/drawing/2014/main" id="{E957DC6D-9903-4542-A7CD-FE4D277FD9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5175" y="3741738"/>
            <a:ext cx="852488" cy="22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80" name="Text Box 28">
            <a:extLst>
              <a:ext uri="{FF2B5EF4-FFF2-40B4-BE49-F238E27FC236}">
                <a16:creationId xmlns:a16="http://schemas.microsoft.com/office/drawing/2014/main" id="{5D7C5783-B786-46CD-A022-4BE4B5DE1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0" y="3751263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228381" name="Line 29">
            <a:extLst>
              <a:ext uri="{FF2B5EF4-FFF2-40B4-BE49-F238E27FC236}">
                <a16:creationId xmlns:a16="http://schemas.microsoft.com/office/drawing/2014/main" id="{B0F20FB5-B373-4115-A633-2F3ABDD78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8244" y="2984500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46" name="Line 30">
            <a:extLst>
              <a:ext uri="{FF2B5EF4-FFF2-40B4-BE49-F238E27FC236}">
                <a16:creationId xmlns:a16="http://schemas.microsoft.com/office/drawing/2014/main" id="{4E77D0D5-900F-4DD1-9104-7E1A701A5E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150" y="5826125"/>
            <a:ext cx="6249975" cy="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9247" name="Text Box 31">
            <a:extLst>
              <a:ext uri="{FF2B5EF4-FFF2-40B4-BE49-F238E27FC236}">
                <a16:creationId xmlns:a16="http://schemas.microsoft.com/office/drawing/2014/main" id="{DA292328-A3CA-4F08-895D-361429D7E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839" y="5627688"/>
            <a:ext cx="700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l</a:t>
            </a:r>
          </a:p>
        </p:txBody>
      </p:sp>
      <p:sp>
        <p:nvSpPr>
          <p:cNvPr id="228384" name="Line 32">
            <a:extLst>
              <a:ext uri="{FF2B5EF4-FFF2-40B4-BE49-F238E27FC236}">
                <a16:creationId xmlns:a16="http://schemas.microsoft.com/office/drawing/2014/main" id="{321C13E8-7432-4E5F-98E5-A98A6A412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2803525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85" name="Line 33">
            <a:extLst>
              <a:ext uri="{FF2B5EF4-FFF2-40B4-BE49-F238E27FC236}">
                <a16:creationId xmlns:a16="http://schemas.microsoft.com/office/drawing/2014/main" id="{67AC4BEC-49DA-4339-9B96-BC90406C7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013" y="2803525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86" name="Line 34">
            <a:extLst>
              <a:ext uri="{FF2B5EF4-FFF2-40B4-BE49-F238E27FC236}">
                <a16:creationId xmlns:a16="http://schemas.microsoft.com/office/drawing/2014/main" id="{35916C59-4FEB-48FB-A9D2-42BF44CFE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6325" y="2759075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87" name="Text Box 35">
            <a:extLst>
              <a:ext uri="{FF2B5EF4-FFF2-40B4-BE49-F238E27FC236}">
                <a16:creationId xmlns:a16="http://schemas.microsoft.com/office/drawing/2014/main" id="{C5E89D12-C6FC-43AC-A8AB-D78AE42A3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857625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5</a:t>
            </a:r>
          </a:p>
        </p:txBody>
      </p:sp>
      <p:sp>
        <p:nvSpPr>
          <p:cNvPr id="228388" name="Text Box 36">
            <a:extLst>
              <a:ext uri="{FF2B5EF4-FFF2-40B4-BE49-F238E27FC236}">
                <a16:creationId xmlns:a16="http://schemas.microsoft.com/office/drawing/2014/main" id="{4954E8EF-E511-4C1B-B0D0-20BB7D0FA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4703763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6</a:t>
            </a:r>
          </a:p>
        </p:txBody>
      </p:sp>
      <p:sp>
        <p:nvSpPr>
          <p:cNvPr id="228389" name="Text Box 37">
            <a:extLst>
              <a:ext uri="{FF2B5EF4-FFF2-40B4-BE49-F238E27FC236}">
                <a16:creationId xmlns:a16="http://schemas.microsoft.com/office/drawing/2014/main" id="{77423775-A4A4-4241-965E-2AD18CA03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563" y="2722563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7</a:t>
            </a:r>
          </a:p>
        </p:txBody>
      </p:sp>
      <p:sp>
        <p:nvSpPr>
          <p:cNvPr id="228390" name="Line 38">
            <a:extLst>
              <a:ext uri="{FF2B5EF4-FFF2-40B4-BE49-F238E27FC236}">
                <a16:creationId xmlns:a16="http://schemas.microsoft.com/office/drawing/2014/main" id="{DEA784B0-78D0-4F22-9F8D-BEEAB6A6E1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7663" y="2987675"/>
            <a:ext cx="715962" cy="792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91" name="Line 39">
            <a:extLst>
              <a:ext uri="{FF2B5EF4-FFF2-40B4-BE49-F238E27FC236}">
                <a16:creationId xmlns:a16="http://schemas.microsoft.com/office/drawing/2014/main" id="{AC1BB31C-92F8-4DF6-8AA7-06ED40F916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4525" y="3001963"/>
            <a:ext cx="442913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92" name="Line 40">
            <a:extLst>
              <a:ext uri="{FF2B5EF4-FFF2-40B4-BE49-F238E27FC236}">
                <a16:creationId xmlns:a16="http://schemas.microsoft.com/office/drawing/2014/main" id="{09125AE9-E3D1-43FC-B620-ACCFA710F8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6775" y="3009900"/>
            <a:ext cx="212725" cy="1920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93" name="Line 41">
            <a:extLst>
              <a:ext uri="{FF2B5EF4-FFF2-40B4-BE49-F238E27FC236}">
                <a16:creationId xmlns:a16="http://schemas.microsoft.com/office/drawing/2014/main" id="{A55B25AC-D2B9-4010-B947-E45E95B4F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9563" y="2859088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94" name="Text Box 42">
            <a:extLst>
              <a:ext uri="{FF2B5EF4-FFF2-40B4-BE49-F238E27FC236}">
                <a16:creationId xmlns:a16="http://schemas.microsoft.com/office/drawing/2014/main" id="{7F8EEF98-3FE5-4223-88B6-E2FB35DEE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50" y="4294188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8</a:t>
            </a:r>
          </a:p>
        </p:txBody>
      </p:sp>
      <p:sp>
        <p:nvSpPr>
          <p:cNvPr id="228395" name="Line 43">
            <a:extLst>
              <a:ext uri="{FF2B5EF4-FFF2-40B4-BE49-F238E27FC236}">
                <a16:creationId xmlns:a16="http://schemas.microsoft.com/office/drawing/2014/main" id="{414064C7-557F-4B53-BC47-6167D71594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90900" y="4724400"/>
            <a:ext cx="739775" cy="198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97" name="Line 45">
            <a:extLst>
              <a:ext uri="{FF2B5EF4-FFF2-40B4-BE49-F238E27FC236}">
                <a16:creationId xmlns:a16="http://schemas.microsoft.com/office/drawing/2014/main" id="{095C0755-9A6D-4A79-96D2-B346F59A22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9663" y="2919413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398" name="Text Box 46">
            <a:extLst>
              <a:ext uri="{FF2B5EF4-FFF2-40B4-BE49-F238E27FC236}">
                <a16:creationId xmlns:a16="http://schemas.microsoft.com/office/drawing/2014/main" id="{446E0463-8983-4BAE-8A90-EC0F274CC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3895725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9</a:t>
            </a:r>
          </a:p>
        </p:txBody>
      </p:sp>
      <p:sp>
        <p:nvSpPr>
          <p:cNvPr id="228399" name="Line 47">
            <a:extLst>
              <a:ext uri="{FF2B5EF4-FFF2-40B4-BE49-F238E27FC236}">
                <a16:creationId xmlns:a16="http://schemas.microsoft.com/office/drawing/2014/main" id="{99C0DD2A-8112-4431-BA1F-1B3C35D53B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8600" y="2919413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400" name="Text Box 48">
            <a:extLst>
              <a:ext uri="{FF2B5EF4-FFF2-40B4-BE49-F238E27FC236}">
                <a16:creationId xmlns:a16="http://schemas.microsoft.com/office/drawing/2014/main" id="{299B5453-C3EB-4FC5-AC86-938271E6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388" y="3370263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10</a:t>
            </a:r>
          </a:p>
        </p:txBody>
      </p:sp>
      <p:sp>
        <p:nvSpPr>
          <p:cNvPr id="228401" name="Line 49">
            <a:extLst>
              <a:ext uri="{FF2B5EF4-FFF2-40B4-BE49-F238E27FC236}">
                <a16:creationId xmlns:a16="http://schemas.microsoft.com/office/drawing/2014/main" id="{53689426-6853-4C4F-9A4A-947E4F0BD4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4963" y="2759075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402" name="Text Box 50">
            <a:extLst>
              <a:ext uri="{FF2B5EF4-FFF2-40B4-BE49-F238E27FC236}">
                <a16:creationId xmlns:a16="http://schemas.microsoft.com/office/drawing/2014/main" id="{EB18E541-7C32-43A4-A96E-13B19B1DD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188" y="2640013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11</a:t>
            </a:r>
          </a:p>
        </p:txBody>
      </p:sp>
      <p:sp>
        <p:nvSpPr>
          <p:cNvPr id="228403" name="Line 51">
            <a:extLst>
              <a:ext uri="{FF2B5EF4-FFF2-40B4-BE49-F238E27FC236}">
                <a16:creationId xmlns:a16="http://schemas.microsoft.com/office/drawing/2014/main" id="{7C4D7E95-0E8A-4B9E-B7C8-44BDD5E2A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0088" y="2782888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404" name="Text Box 52">
            <a:extLst>
              <a:ext uri="{FF2B5EF4-FFF2-40B4-BE49-F238E27FC236}">
                <a16:creationId xmlns:a16="http://schemas.microsoft.com/office/drawing/2014/main" id="{8CA42BB3-6CE0-4C0B-8ADF-447C81FD3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400" y="25939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12</a:t>
            </a:r>
          </a:p>
        </p:txBody>
      </p:sp>
      <p:sp>
        <p:nvSpPr>
          <p:cNvPr id="228405" name="Line 53">
            <a:extLst>
              <a:ext uri="{FF2B5EF4-FFF2-40B4-BE49-F238E27FC236}">
                <a16:creationId xmlns:a16="http://schemas.microsoft.com/office/drawing/2014/main" id="{5EF9343E-21DA-4259-A69B-527A7A7A97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1775" y="3001963"/>
            <a:ext cx="471488" cy="768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406" name="Line 54">
            <a:extLst>
              <a:ext uri="{FF2B5EF4-FFF2-40B4-BE49-F238E27FC236}">
                <a16:creationId xmlns:a16="http://schemas.microsoft.com/office/drawing/2014/main" id="{6EEB3461-D077-46DC-9D74-6FD8E10B34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8688" y="2935288"/>
            <a:ext cx="0" cy="268287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407" name="Text Box 55">
            <a:extLst>
              <a:ext uri="{FF2B5EF4-FFF2-40B4-BE49-F238E27FC236}">
                <a16:creationId xmlns:a16="http://schemas.microsoft.com/office/drawing/2014/main" id="{295EA116-70C9-4E05-8C01-CFDDA61BE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25" y="49037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itchFamily="34" charset="0"/>
              </a:rPr>
              <a:t>13</a:t>
            </a:r>
          </a:p>
        </p:txBody>
      </p:sp>
      <p:sp>
        <p:nvSpPr>
          <p:cNvPr id="228408" name="Line 56">
            <a:extLst>
              <a:ext uri="{FF2B5EF4-FFF2-40B4-BE49-F238E27FC236}">
                <a16:creationId xmlns:a16="http://schemas.microsoft.com/office/drawing/2014/main" id="{83097E19-167A-4604-B509-8979320132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18125" y="3763963"/>
            <a:ext cx="671513" cy="1387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409" name="Line 57">
            <a:extLst>
              <a:ext uri="{FF2B5EF4-FFF2-40B4-BE49-F238E27FC236}">
                <a16:creationId xmlns:a16="http://schemas.microsoft.com/office/drawing/2014/main" id="{D4CD5312-9C84-4FBB-8094-EAD21D3DBB2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22838" y="4213225"/>
            <a:ext cx="1074737" cy="938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8410" name="Line 58">
            <a:extLst>
              <a:ext uri="{FF2B5EF4-FFF2-40B4-BE49-F238E27FC236}">
                <a16:creationId xmlns:a16="http://schemas.microsoft.com/office/drawing/2014/main" id="{03E125C8-DDF5-4691-A024-EAA27BAA4DD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22738" y="4746625"/>
            <a:ext cx="1874837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61E652-3C75-4081-BC9E-EFDAC7A87C91}"/>
              </a:ext>
            </a:extLst>
          </p:cNvPr>
          <p:cNvCxnSpPr/>
          <p:nvPr/>
        </p:nvCxnSpPr>
        <p:spPr bwMode="auto">
          <a:xfrm>
            <a:off x="6761962" y="5826125"/>
            <a:ext cx="68183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87D07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EA9844E-1BF5-48B6-AE5F-A2B7A75A6A6E}"/>
              </a:ext>
            </a:extLst>
          </p:cNvPr>
          <p:cNvCxnSpPr/>
          <p:nvPr/>
        </p:nvCxnSpPr>
        <p:spPr bwMode="auto">
          <a:xfrm>
            <a:off x="1188244" y="5170488"/>
            <a:ext cx="6818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7055F89-E447-42F5-B403-BCAAF4D5855A}"/>
              </a:ext>
            </a:extLst>
          </p:cNvPr>
          <p:cNvSpPr txBox="1"/>
          <p:nvPr/>
        </p:nvSpPr>
        <p:spPr>
          <a:xfrm>
            <a:off x="228600" y="6096000"/>
            <a:ext cx="350520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Ref: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David Mount’s Lecture Notes; 4A Textbook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F3EC0-EA64-48A0-9AB1-13F50E1F8719}"/>
              </a:ext>
            </a:extLst>
          </p:cNvPr>
          <p:cNvSpPr txBox="1"/>
          <p:nvPr/>
        </p:nvSpPr>
        <p:spPr>
          <a:xfrm>
            <a:off x="251778" y="2622519"/>
            <a:ext cx="1282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sweep-line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373EEF-507F-4DE4-950C-11C5A539F1B4}"/>
              </a:ext>
            </a:extLst>
          </p:cNvPr>
          <p:cNvGrpSpPr/>
          <p:nvPr/>
        </p:nvGrpSpPr>
        <p:grpSpPr>
          <a:xfrm>
            <a:off x="2272507" y="4770844"/>
            <a:ext cx="457200" cy="433775"/>
            <a:chOff x="8354219" y="6123801"/>
            <a:chExt cx="457200" cy="433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D8547A-4649-4BBD-8F6D-EF41B93F09D6}"/>
                </a:ext>
              </a:extLst>
            </p:cNvPr>
            <p:cNvSpPr txBox="1"/>
            <p:nvPr/>
          </p:nvSpPr>
          <p:spPr>
            <a:xfrm>
              <a:off x="8354219" y="6160700"/>
              <a:ext cx="457200" cy="39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6a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82F2A03-21AC-473B-9550-7D6FAF826EEB}"/>
                </a:ext>
              </a:extLst>
            </p:cNvPr>
            <p:cNvSpPr/>
            <p:nvPr/>
          </p:nvSpPr>
          <p:spPr bwMode="auto">
            <a:xfrm>
              <a:off x="8566309" y="6123801"/>
              <a:ext cx="120491" cy="1245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6" name="Flowchart: Summing Junction 5">
            <a:extLst>
              <a:ext uri="{FF2B5EF4-FFF2-40B4-BE49-F238E27FC236}">
                <a16:creationId xmlns:a16="http://schemas.microsoft.com/office/drawing/2014/main" id="{7A917D71-4777-4440-80E3-D7CE4CA9DE63}"/>
              </a:ext>
            </a:extLst>
          </p:cNvPr>
          <p:cNvSpPr/>
          <p:nvPr/>
        </p:nvSpPr>
        <p:spPr bwMode="auto">
          <a:xfrm>
            <a:off x="2209800" y="4527207"/>
            <a:ext cx="643731" cy="591235"/>
          </a:xfrm>
          <a:prstGeom prst="flowChartSummingJunction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7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0" grpId="0"/>
      <p:bldP spid="228361" grpId="0"/>
      <p:bldP spid="228362" grpId="0"/>
      <p:bldP spid="228362" grpId="1"/>
      <p:bldP spid="228380" grpId="0"/>
      <p:bldP spid="228387" grpId="0"/>
      <p:bldP spid="228388" grpId="0"/>
      <p:bldP spid="228389" grpId="0"/>
      <p:bldP spid="228394" grpId="0"/>
      <p:bldP spid="228398" grpId="0"/>
      <p:bldP spid="228400" grpId="0"/>
      <p:bldP spid="228402" grpId="0"/>
      <p:bldP spid="228404" grpId="0"/>
      <p:bldP spid="228407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chemeClr val="accent5">
                <a:alpha val="77000"/>
                <a:lumMod val="92000"/>
                <a:lumOff val="8000"/>
              </a:schemeClr>
            </a:gs>
            <a:gs pos="100000">
              <a:srgbClr val="5F5F5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946" name="Picture 2">
            <a:extLst>
              <a:ext uri="{FF2B5EF4-FFF2-40B4-BE49-F238E27FC236}">
                <a16:creationId xmlns:a16="http://schemas.microsoft.com/office/drawing/2014/main" id="{58F17E28-E32B-4F3F-AA6B-86B34C9D47E2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027113"/>
            <a:ext cx="8229600" cy="43449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0997CDB2-918C-48DE-BC5D-06918569B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260678"/>
            <a:ext cx="8305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  <a:cs typeface="+mn-cs"/>
              </a:rPr>
              <a:t>Reconstruction via Orthogonal Polygonization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72" name="Freeform 96">
            <a:extLst>
              <a:ext uri="{FF2B5EF4-FFF2-40B4-BE49-F238E27FC236}">
                <a16:creationId xmlns:a16="http://schemas.microsoft.com/office/drawing/2014/main" id="{AE2C52CD-0F90-4908-BCCE-6E1E54EF196F}"/>
              </a:ext>
            </a:extLst>
          </p:cNvPr>
          <p:cNvSpPr>
            <a:spLocks/>
          </p:cNvSpPr>
          <p:nvPr/>
        </p:nvSpPr>
        <p:spPr bwMode="auto">
          <a:xfrm>
            <a:off x="6096000" y="4413250"/>
            <a:ext cx="2149475" cy="1995488"/>
          </a:xfrm>
          <a:custGeom>
            <a:avLst/>
            <a:gdLst>
              <a:gd name="T0" fmla="*/ 2147483647 w 1354"/>
              <a:gd name="T1" fmla="*/ 2147483647 h 1257"/>
              <a:gd name="T2" fmla="*/ 0 w 1354"/>
              <a:gd name="T3" fmla="*/ 2147483647 h 1257"/>
              <a:gd name="T4" fmla="*/ 2147483647 w 1354"/>
              <a:gd name="T5" fmla="*/ 2147483647 h 1257"/>
              <a:gd name="T6" fmla="*/ 2147483647 w 1354"/>
              <a:gd name="T7" fmla="*/ 2147483647 h 1257"/>
              <a:gd name="T8" fmla="*/ 2147483647 w 1354"/>
              <a:gd name="T9" fmla="*/ 2147483647 h 1257"/>
              <a:gd name="T10" fmla="*/ 2147483647 w 1354"/>
              <a:gd name="T11" fmla="*/ 2147483647 h 1257"/>
              <a:gd name="T12" fmla="*/ 2147483647 w 1354"/>
              <a:gd name="T13" fmla="*/ 2147483647 h 1257"/>
              <a:gd name="T14" fmla="*/ 2147483647 w 1354"/>
              <a:gd name="T15" fmla="*/ 2147483647 h 1257"/>
              <a:gd name="T16" fmla="*/ 2147483647 w 1354"/>
              <a:gd name="T17" fmla="*/ 2147483647 h 1257"/>
              <a:gd name="T18" fmla="*/ 2147483647 w 1354"/>
              <a:gd name="T19" fmla="*/ 2147483647 h 1257"/>
              <a:gd name="T20" fmla="*/ 2147483647 w 1354"/>
              <a:gd name="T21" fmla="*/ 2147483647 h 1257"/>
              <a:gd name="T22" fmla="*/ 2147483647 w 1354"/>
              <a:gd name="T23" fmla="*/ 2147483647 h 1257"/>
              <a:gd name="T24" fmla="*/ 2147483647 w 1354"/>
              <a:gd name="T25" fmla="*/ 2147483647 h 1257"/>
              <a:gd name="T26" fmla="*/ 2147483647 w 1354"/>
              <a:gd name="T27" fmla="*/ 2147483647 h 1257"/>
              <a:gd name="T28" fmla="*/ 2147483647 w 1354"/>
              <a:gd name="T29" fmla="*/ 0 h 1257"/>
              <a:gd name="T30" fmla="*/ 2147483647 w 1354"/>
              <a:gd name="T31" fmla="*/ 2147483647 h 12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54"/>
              <a:gd name="T49" fmla="*/ 0 h 1257"/>
              <a:gd name="T50" fmla="*/ 1354 w 1354"/>
              <a:gd name="T51" fmla="*/ 1257 h 12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54" h="1257">
                <a:moveTo>
                  <a:pt x="1008" y="53"/>
                </a:moveTo>
                <a:lnTo>
                  <a:pt x="0" y="317"/>
                </a:lnTo>
                <a:lnTo>
                  <a:pt x="370" y="384"/>
                </a:lnTo>
                <a:lnTo>
                  <a:pt x="581" y="557"/>
                </a:lnTo>
                <a:lnTo>
                  <a:pt x="734" y="883"/>
                </a:lnTo>
                <a:lnTo>
                  <a:pt x="797" y="974"/>
                </a:lnTo>
                <a:lnTo>
                  <a:pt x="797" y="1257"/>
                </a:lnTo>
                <a:lnTo>
                  <a:pt x="1162" y="1219"/>
                </a:lnTo>
                <a:lnTo>
                  <a:pt x="1354" y="979"/>
                </a:lnTo>
                <a:lnTo>
                  <a:pt x="1282" y="734"/>
                </a:lnTo>
                <a:lnTo>
                  <a:pt x="1306" y="485"/>
                </a:lnTo>
                <a:lnTo>
                  <a:pt x="1195" y="384"/>
                </a:lnTo>
                <a:lnTo>
                  <a:pt x="1262" y="178"/>
                </a:lnTo>
                <a:lnTo>
                  <a:pt x="1157" y="82"/>
                </a:lnTo>
                <a:lnTo>
                  <a:pt x="1210" y="0"/>
                </a:lnTo>
                <a:lnTo>
                  <a:pt x="1008" y="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71" name="Freeform 95">
            <a:extLst>
              <a:ext uri="{FF2B5EF4-FFF2-40B4-BE49-F238E27FC236}">
                <a16:creationId xmlns:a16="http://schemas.microsoft.com/office/drawing/2014/main" id="{3640900D-B2E7-4455-A157-9145064ECE0A}"/>
              </a:ext>
            </a:extLst>
          </p:cNvPr>
          <p:cNvSpPr>
            <a:spLocks/>
          </p:cNvSpPr>
          <p:nvPr/>
        </p:nvSpPr>
        <p:spPr bwMode="auto">
          <a:xfrm>
            <a:off x="6781800" y="2400300"/>
            <a:ext cx="2149475" cy="1935163"/>
          </a:xfrm>
          <a:custGeom>
            <a:avLst/>
            <a:gdLst>
              <a:gd name="T0" fmla="*/ 2147483647 w 1354"/>
              <a:gd name="T1" fmla="*/ 2147483647 h 1219"/>
              <a:gd name="T2" fmla="*/ 0 w 1354"/>
              <a:gd name="T3" fmla="*/ 2147483647 h 1219"/>
              <a:gd name="T4" fmla="*/ 2147483647 w 1354"/>
              <a:gd name="T5" fmla="*/ 2147483647 h 1219"/>
              <a:gd name="T6" fmla="*/ 2147483647 w 1354"/>
              <a:gd name="T7" fmla="*/ 2147483647 h 1219"/>
              <a:gd name="T8" fmla="*/ 2147483647 w 1354"/>
              <a:gd name="T9" fmla="*/ 2147483647 h 1219"/>
              <a:gd name="T10" fmla="*/ 2147483647 w 1354"/>
              <a:gd name="T11" fmla="*/ 2147483647 h 1219"/>
              <a:gd name="T12" fmla="*/ 2147483647 w 1354"/>
              <a:gd name="T13" fmla="*/ 2147483647 h 1219"/>
              <a:gd name="T14" fmla="*/ 2147483647 w 1354"/>
              <a:gd name="T15" fmla="*/ 2147483647 h 1219"/>
              <a:gd name="T16" fmla="*/ 2147483647 w 1354"/>
              <a:gd name="T17" fmla="*/ 2147483647 h 1219"/>
              <a:gd name="T18" fmla="*/ 2147483647 w 1354"/>
              <a:gd name="T19" fmla="*/ 2147483647 h 1219"/>
              <a:gd name="T20" fmla="*/ 2147483647 w 1354"/>
              <a:gd name="T21" fmla="*/ 2147483647 h 1219"/>
              <a:gd name="T22" fmla="*/ 2147483647 w 1354"/>
              <a:gd name="T23" fmla="*/ 2147483647 h 1219"/>
              <a:gd name="T24" fmla="*/ 2147483647 w 1354"/>
              <a:gd name="T25" fmla="*/ 2147483647 h 1219"/>
              <a:gd name="T26" fmla="*/ 2147483647 w 1354"/>
              <a:gd name="T27" fmla="*/ 0 h 1219"/>
              <a:gd name="T28" fmla="*/ 2147483647 w 1354"/>
              <a:gd name="T29" fmla="*/ 2147483647 h 121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54"/>
              <a:gd name="T46" fmla="*/ 0 h 1219"/>
              <a:gd name="T47" fmla="*/ 1354 w 1354"/>
              <a:gd name="T48" fmla="*/ 1219 h 121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54" h="1219">
                <a:moveTo>
                  <a:pt x="1008" y="53"/>
                </a:moveTo>
                <a:lnTo>
                  <a:pt x="0" y="317"/>
                </a:lnTo>
                <a:lnTo>
                  <a:pt x="370" y="384"/>
                </a:lnTo>
                <a:lnTo>
                  <a:pt x="581" y="557"/>
                </a:lnTo>
                <a:lnTo>
                  <a:pt x="734" y="883"/>
                </a:lnTo>
                <a:lnTo>
                  <a:pt x="739" y="1205"/>
                </a:lnTo>
                <a:lnTo>
                  <a:pt x="1162" y="1219"/>
                </a:lnTo>
                <a:lnTo>
                  <a:pt x="1354" y="979"/>
                </a:lnTo>
                <a:lnTo>
                  <a:pt x="1282" y="734"/>
                </a:lnTo>
                <a:lnTo>
                  <a:pt x="1306" y="485"/>
                </a:lnTo>
                <a:lnTo>
                  <a:pt x="1195" y="384"/>
                </a:lnTo>
                <a:lnTo>
                  <a:pt x="1262" y="178"/>
                </a:lnTo>
                <a:lnTo>
                  <a:pt x="1157" y="82"/>
                </a:lnTo>
                <a:lnTo>
                  <a:pt x="1210" y="0"/>
                </a:lnTo>
                <a:lnTo>
                  <a:pt x="1008" y="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10247" name="Rectangle 2">
            <a:extLst>
              <a:ext uri="{FF2B5EF4-FFF2-40B4-BE49-F238E27FC236}">
                <a16:creationId xmlns:a16="http://schemas.microsoft.com/office/drawing/2014/main" id="{CCD0C501-B373-4638-8DC2-9BB16C980A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304800"/>
            <a:ext cx="7948612" cy="1143000"/>
          </a:xfrm>
        </p:spPr>
        <p:txBody>
          <a:bodyPr/>
          <a:lstStyle/>
          <a:p>
            <a:pPr eaLnBrk="1" hangingPunct="1"/>
            <a:r>
              <a:rPr lang="en-US" altLang="en-US" sz="4000" b="0" dirty="0"/>
              <a:t>Triangulate an </a:t>
            </a:r>
            <a:r>
              <a:rPr lang="en-US" altLang="en-US" sz="4000" b="0" i="1" dirty="0">
                <a:solidFill>
                  <a:srgbClr val="008380"/>
                </a:solidFill>
              </a:rPr>
              <a:t>l</a:t>
            </a:r>
            <a:r>
              <a:rPr lang="en-US" altLang="en-US" sz="4000" b="0" dirty="0"/>
              <a:t>-Monotone Polygon</a:t>
            </a:r>
          </a:p>
        </p:txBody>
      </p:sp>
      <p:sp>
        <p:nvSpPr>
          <p:cNvPr id="10248" name="Rectangle 3">
            <a:extLst>
              <a:ext uri="{FF2B5EF4-FFF2-40B4-BE49-F238E27FC236}">
                <a16:creationId xmlns:a16="http://schemas.microsoft.com/office/drawing/2014/main" id="{69350562-8305-4E67-A777-4917A1A107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050" y="1375409"/>
            <a:ext cx="8197850" cy="835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Store in a </a:t>
            </a:r>
            <a:r>
              <a:rPr lang="en-US" altLang="en-US" sz="2400" b="1" dirty="0">
                <a:cs typeface="Times New Roman" panose="02020603050405020304" pitchFamily="18" charset="0"/>
                <a:sym typeface="Symbol" panose="05050102010706020507" pitchFamily="18" charset="2"/>
              </a:rPr>
              <a:t>stack 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(sweep line status) the vertices that have been encountered but may need more diagonals</a:t>
            </a:r>
          </a:p>
        </p:txBody>
      </p:sp>
      <p:sp>
        <p:nvSpPr>
          <p:cNvPr id="229449" name="Rectangle 73">
            <a:extLst>
              <a:ext uri="{FF2B5EF4-FFF2-40B4-BE49-F238E27FC236}">
                <a16:creationId xmlns:a16="http://schemas.microsoft.com/office/drawing/2014/main" id="{CE3ACC34-2F0C-4FFE-8D1D-98C0AA3F3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3" y="2352675"/>
            <a:ext cx="621030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Un-triangulated region has a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funnel shape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; The funnel comprises a line segment (one side) and a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reflex chain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(interior angles &gt;180°) on the other side, which is pushed into the stack</a:t>
            </a:r>
            <a:endParaRPr kumimoji="0" lang="el-G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29451" name="Rectangle 75">
            <a:extLst>
              <a:ext uri="{FF2B5EF4-FFF2-40B4-BE49-F238E27FC236}">
                <a16:creationId xmlns:a16="http://schemas.microsoft.com/office/drawing/2014/main" id="{194C1BBC-A16E-4FD4-B8C2-870C99BB3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4257675"/>
            <a:ext cx="62103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Update: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Case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new vertex lies on chain opposite of reflex chain; t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riangulate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pop-off occluded vertices</a:t>
            </a:r>
            <a:endParaRPr kumimoji="0" lang="el-G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29452" name="Line 76">
            <a:extLst>
              <a:ext uri="{FF2B5EF4-FFF2-40B4-BE49-F238E27FC236}">
                <a16:creationId xmlns:a16="http://schemas.microsoft.com/office/drawing/2014/main" id="{6D3D1013-E89F-4740-929E-CC5C0FB5A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9250" y="5014913"/>
            <a:ext cx="296863" cy="258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54" name="Line 78">
            <a:extLst>
              <a:ext uri="{FF2B5EF4-FFF2-40B4-BE49-F238E27FC236}">
                <a16:creationId xmlns:a16="http://schemas.microsoft.com/office/drawing/2014/main" id="{2E3DEEA6-4AD6-4307-83C7-E1238CB0AC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81713" y="4487863"/>
            <a:ext cx="1592262" cy="427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55" name="Line 79">
            <a:extLst>
              <a:ext uri="{FF2B5EF4-FFF2-40B4-BE49-F238E27FC236}">
                <a16:creationId xmlns:a16="http://schemas.microsoft.com/office/drawing/2014/main" id="{10F02796-BD6E-470F-A4A8-E6460C56BA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0600" y="4391025"/>
            <a:ext cx="7938" cy="1682750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56" name="Line 80">
            <a:extLst>
              <a:ext uri="{FF2B5EF4-FFF2-40B4-BE49-F238E27FC236}">
                <a16:creationId xmlns:a16="http://schemas.microsoft.com/office/drawing/2014/main" id="{6788CA28-9291-4EC0-890C-7EBE4E39A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3775" y="4906963"/>
            <a:ext cx="625475" cy="106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57" name="Oval 81">
            <a:extLst>
              <a:ext uri="{FF2B5EF4-FFF2-40B4-BE49-F238E27FC236}">
                <a16:creationId xmlns:a16="http://schemas.microsoft.com/office/drawing/2014/main" id="{19FC1D9E-F10D-4B40-831A-1DB169D71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5" y="4859338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58" name="Oval 82">
            <a:extLst>
              <a:ext uri="{FF2B5EF4-FFF2-40B4-BE49-F238E27FC236}">
                <a16:creationId xmlns:a16="http://schemas.microsoft.com/office/drawing/2014/main" id="{99043E6C-980F-47AA-95E5-DD96C4033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213" y="4975225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40" name="Line 64">
            <a:extLst>
              <a:ext uri="{FF2B5EF4-FFF2-40B4-BE49-F238E27FC236}">
                <a16:creationId xmlns:a16="http://schemas.microsoft.com/office/drawing/2014/main" id="{944D5DA6-BFB4-465E-871F-816E62FAD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2988" y="3019425"/>
            <a:ext cx="296862" cy="258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41" name="Line 65">
            <a:extLst>
              <a:ext uri="{FF2B5EF4-FFF2-40B4-BE49-F238E27FC236}">
                <a16:creationId xmlns:a16="http://schemas.microsoft.com/office/drawing/2014/main" id="{8D2EE8D8-5A9B-40A4-A114-6086E37FF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9850" y="3278188"/>
            <a:ext cx="274638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42" name="Line 66">
            <a:extLst>
              <a:ext uri="{FF2B5EF4-FFF2-40B4-BE49-F238E27FC236}">
                <a16:creationId xmlns:a16="http://schemas.microsoft.com/office/drawing/2014/main" id="{C1B8E29A-FFA8-4CF0-90AD-D4842E2759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5450" y="2492375"/>
            <a:ext cx="1592263" cy="427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43" name="Line 67">
            <a:extLst>
              <a:ext uri="{FF2B5EF4-FFF2-40B4-BE49-F238E27FC236}">
                <a16:creationId xmlns:a16="http://schemas.microsoft.com/office/drawing/2014/main" id="{7018FA78-516D-49F4-968F-21605A61C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2263" y="2403475"/>
            <a:ext cx="7937" cy="1592263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44" name="Line 68">
            <a:extLst>
              <a:ext uri="{FF2B5EF4-FFF2-40B4-BE49-F238E27FC236}">
                <a16:creationId xmlns:a16="http://schemas.microsoft.com/office/drawing/2014/main" id="{1F7CFC70-5D51-45F7-A9BC-C2EFD094B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7513" y="2911475"/>
            <a:ext cx="625475" cy="10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45" name="Oval 69">
            <a:extLst>
              <a:ext uri="{FF2B5EF4-FFF2-40B4-BE49-F238E27FC236}">
                <a16:creationId xmlns:a16="http://schemas.microsoft.com/office/drawing/2014/main" id="{7C63A4D8-C7D5-442A-9260-693AFB0E5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163" y="286385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46" name="Oval 70">
            <a:extLst>
              <a:ext uri="{FF2B5EF4-FFF2-40B4-BE49-F238E27FC236}">
                <a16:creationId xmlns:a16="http://schemas.microsoft.com/office/drawing/2014/main" id="{3506F60B-7FFA-4E93-AC4D-63F6AB32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0" y="2979738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47" name="Oval 71">
            <a:extLst>
              <a:ext uri="{FF2B5EF4-FFF2-40B4-BE49-F238E27FC236}">
                <a16:creationId xmlns:a16="http://schemas.microsoft.com/office/drawing/2014/main" id="{DD6BF875-AA24-4DD3-B811-145D5FEBB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0" y="3262313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48" name="Oval 72">
            <a:extLst>
              <a:ext uri="{FF2B5EF4-FFF2-40B4-BE49-F238E27FC236}">
                <a16:creationId xmlns:a16="http://schemas.microsoft.com/office/drawing/2014/main" id="{5EC9D1DD-BA9C-4FF7-B31E-A40F6CC06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3749675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61" name="Oval 85">
            <a:extLst>
              <a:ext uri="{FF2B5EF4-FFF2-40B4-BE49-F238E27FC236}">
                <a16:creationId xmlns:a16="http://schemas.microsoft.com/office/drawing/2014/main" id="{C9EFA20F-F102-4F10-97E6-DDEE035C0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5" y="4535488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63" name="Line 87">
            <a:extLst>
              <a:ext uri="{FF2B5EF4-FFF2-40B4-BE49-F238E27FC236}">
                <a16:creationId xmlns:a16="http://schemas.microsoft.com/office/drawing/2014/main" id="{9D5B66CA-8EC5-4767-A8A3-BFEDE1362A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3375" y="4586288"/>
            <a:ext cx="639763" cy="427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64" name="Line 88">
            <a:extLst>
              <a:ext uri="{FF2B5EF4-FFF2-40B4-BE49-F238E27FC236}">
                <a16:creationId xmlns:a16="http://schemas.microsoft.com/office/drawing/2014/main" id="{847B37DF-1483-46BB-89C8-DB4124749B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94525" y="4602163"/>
            <a:ext cx="328613" cy="693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65" name="Line 89">
            <a:extLst>
              <a:ext uri="{FF2B5EF4-FFF2-40B4-BE49-F238E27FC236}">
                <a16:creationId xmlns:a16="http://schemas.microsoft.com/office/drawing/2014/main" id="{7088C62C-1D40-45D0-B72C-6DA9207E41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39000" y="4586288"/>
            <a:ext cx="92075" cy="1196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67" name="Line 91">
            <a:extLst>
              <a:ext uri="{FF2B5EF4-FFF2-40B4-BE49-F238E27FC236}">
                <a16:creationId xmlns:a16="http://schemas.microsoft.com/office/drawing/2014/main" id="{88501440-ACC0-4359-A1E1-11BA400F20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8175" y="5281613"/>
            <a:ext cx="427038" cy="800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68" name="Oval 92">
            <a:extLst>
              <a:ext uri="{FF2B5EF4-FFF2-40B4-BE49-F238E27FC236}">
                <a16:creationId xmlns:a16="http://schemas.microsoft.com/office/drawing/2014/main" id="{BBC64C64-C306-4DAB-ABFF-48721F4B3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2138" y="5237163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29469" name="Oval 93">
            <a:extLst>
              <a:ext uri="{FF2B5EF4-FFF2-40B4-BE49-F238E27FC236}">
                <a16:creationId xmlns:a16="http://schemas.microsoft.com/office/drawing/2014/main" id="{5B2B4A90-564F-4E77-AC2E-7E3F0CF4F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3" y="5724525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1C00D58-FC6F-429E-95E2-F45579DF9AE7}"/>
              </a:ext>
            </a:extLst>
          </p:cNvPr>
          <p:cNvSpPr/>
          <p:nvPr/>
        </p:nvSpPr>
        <p:spPr bwMode="auto">
          <a:xfrm>
            <a:off x="7170737" y="4432936"/>
            <a:ext cx="304800" cy="290512"/>
          </a:xfrm>
          <a:prstGeom prst="ellipse">
            <a:avLst/>
          </a:prstGeom>
          <a:noFill/>
          <a:ln w="28575">
            <a:solidFill>
              <a:srgbClr val="FF00FF"/>
            </a:solidFill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83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449" grpId="0"/>
      <p:bldP spid="229451" grpId="0"/>
      <p:bldP spid="229457" grpId="0" animBg="1"/>
      <p:bldP spid="229458" grpId="0" animBg="1"/>
      <p:bldP spid="229445" grpId="0" animBg="1"/>
      <p:bldP spid="229446" grpId="0" animBg="1"/>
      <p:bldP spid="229447" grpId="0" animBg="1"/>
      <p:bldP spid="229448" grpId="0" animBg="1"/>
      <p:bldP spid="229461" grpId="0" animBg="1"/>
      <p:bldP spid="229468" grpId="0" animBg="1"/>
      <p:bldP spid="229469" grpId="0" animBg="1"/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51" name="Freeform 51">
            <a:extLst>
              <a:ext uri="{FF2B5EF4-FFF2-40B4-BE49-F238E27FC236}">
                <a16:creationId xmlns:a16="http://schemas.microsoft.com/office/drawing/2014/main" id="{2D66EF6B-E5DE-4E34-A450-26FAEB54968B}"/>
              </a:ext>
            </a:extLst>
          </p:cNvPr>
          <p:cNvSpPr>
            <a:spLocks/>
          </p:cNvSpPr>
          <p:nvPr/>
        </p:nvSpPr>
        <p:spPr bwMode="auto">
          <a:xfrm>
            <a:off x="6681788" y="4116388"/>
            <a:ext cx="2149475" cy="2330450"/>
          </a:xfrm>
          <a:custGeom>
            <a:avLst/>
            <a:gdLst>
              <a:gd name="T0" fmla="*/ 2147483647 w 1354"/>
              <a:gd name="T1" fmla="*/ 2147483647 h 1468"/>
              <a:gd name="T2" fmla="*/ 0 w 1354"/>
              <a:gd name="T3" fmla="*/ 2147483647 h 1468"/>
              <a:gd name="T4" fmla="*/ 2147483647 w 1354"/>
              <a:gd name="T5" fmla="*/ 2147483647 h 1468"/>
              <a:gd name="T6" fmla="*/ 2147483647 w 1354"/>
              <a:gd name="T7" fmla="*/ 2147483647 h 1468"/>
              <a:gd name="T8" fmla="*/ 2147483647 w 1354"/>
              <a:gd name="T9" fmla="*/ 2147483647 h 1468"/>
              <a:gd name="T10" fmla="*/ 2147483647 w 1354"/>
              <a:gd name="T11" fmla="*/ 2147483647 h 1468"/>
              <a:gd name="T12" fmla="*/ 2147483647 w 1354"/>
              <a:gd name="T13" fmla="*/ 2147483647 h 1468"/>
              <a:gd name="T14" fmla="*/ 2147483647 w 1354"/>
              <a:gd name="T15" fmla="*/ 2147483647 h 1468"/>
              <a:gd name="T16" fmla="*/ 2147483647 w 1354"/>
              <a:gd name="T17" fmla="*/ 2147483647 h 1468"/>
              <a:gd name="T18" fmla="*/ 2147483647 w 1354"/>
              <a:gd name="T19" fmla="*/ 2147483647 h 1468"/>
              <a:gd name="T20" fmla="*/ 2147483647 w 1354"/>
              <a:gd name="T21" fmla="*/ 2147483647 h 1468"/>
              <a:gd name="T22" fmla="*/ 2147483647 w 1354"/>
              <a:gd name="T23" fmla="*/ 2147483647 h 1468"/>
              <a:gd name="T24" fmla="*/ 2147483647 w 1354"/>
              <a:gd name="T25" fmla="*/ 2147483647 h 1468"/>
              <a:gd name="T26" fmla="*/ 2147483647 w 1354"/>
              <a:gd name="T27" fmla="*/ 2147483647 h 1468"/>
              <a:gd name="T28" fmla="*/ 2147483647 w 1354"/>
              <a:gd name="T29" fmla="*/ 0 h 1468"/>
              <a:gd name="T30" fmla="*/ 2147483647 w 1354"/>
              <a:gd name="T31" fmla="*/ 2147483647 h 146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54"/>
              <a:gd name="T49" fmla="*/ 0 h 1468"/>
              <a:gd name="T50" fmla="*/ 1354 w 1354"/>
              <a:gd name="T51" fmla="*/ 1468 h 146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54" h="1468">
                <a:moveTo>
                  <a:pt x="1008" y="53"/>
                </a:moveTo>
                <a:lnTo>
                  <a:pt x="0" y="317"/>
                </a:lnTo>
                <a:lnTo>
                  <a:pt x="370" y="384"/>
                </a:lnTo>
                <a:lnTo>
                  <a:pt x="581" y="557"/>
                </a:lnTo>
                <a:lnTo>
                  <a:pt x="734" y="883"/>
                </a:lnTo>
                <a:lnTo>
                  <a:pt x="884" y="1276"/>
                </a:lnTo>
                <a:lnTo>
                  <a:pt x="898" y="1468"/>
                </a:lnTo>
                <a:lnTo>
                  <a:pt x="1162" y="1219"/>
                </a:lnTo>
                <a:lnTo>
                  <a:pt x="1354" y="979"/>
                </a:lnTo>
                <a:lnTo>
                  <a:pt x="1282" y="734"/>
                </a:lnTo>
                <a:lnTo>
                  <a:pt x="1306" y="485"/>
                </a:lnTo>
                <a:lnTo>
                  <a:pt x="1195" y="384"/>
                </a:lnTo>
                <a:lnTo>
                  <a:pt x="1262" y="178"/>
                </a:lnTo>
                <a:lnTo>
                  <a:pt x="1157" y="82"/>
                </a:lnTo>
                <a:lnTo>
                  <a:pt x="1210" y="0"/>
                </a:lnTo>
                <a:lnTo>
                  <a:pt x="1008" y="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50" name="Freeform 50">
            <a:extLst>
              <a:ext uri="{FF2B5EF4-FFF2-40B4-BE49-F238E27FC236}">
                <a16:creationId xmlns:a16="http://schemas.microsoft.com/office/drawing/2014/main" id="{105EED1D-0627-4661-925F-C851A02250ED}"/>
              </a:ext>
            </a:extLst>
          </p:cNvPr>
          <p:cNvSpPr>
            <a:spLocks/>
          </p:cNvSpPr>
          <p:nvPr/>
        </p:nvSpPr>
        <p:spPr bwMode="auto">
          <a:xfrm>
            <a:off x="6788150" y="2097088"/>
            <a:ext cx="2149475" cy="1554162"/>
          </a:xfrm>
          <a:custGeom>
            <a:avLst/>
            <a:gdLst>
              <a:gd name="T0" fmla="*/ 2147483647 w 1354"/>
              <a:gd name="T1" fmla="*/ 2147483647 h 979"/>
              <a:gd name="T2" fmla="*/ 0 w 1354"/>
              <a:gd name="T3" fmla="*/ 2147483647 h 979"/>
              <a:gd name="T4" fmla="*/ 2147483647 w 1354"/>
              <a:gd name="T5" fmla="*/ 2147483647 h 979"/>
              <a:gd name="T6" fmla="*/ 2147483647 w 1354"/>
              <a:gd name="T7" fmla="*/ 2147483647 h 979"/>
              <a:gd name="T8" fmla="*/ 2147483647 w 1354"/>
              <a:gd name="T9" fmla="*/ 2147483647 h 979"/>
              <a:gd name="T10" fmla="*/ 2147483647 w 1354"/>
              <a:gd name="T11" fmla="*/ 2147483647 h 979"/>
              <a:gd name="T12" fmla="*/ 2147483647 w 1354"/>
              <a:gd name="T13" fmla="*/ 2147483647 h 979"/>
              <a:gd name="T14" fmla="*/ 2147483647 w 1354"/>
              <a:gd name="T15" fmla="*/ 2147483647 h 979"/>
              <a:gd name="T16" fmla="*/ 2147483647 w 1354"/>
              <a:gd name="T17" fmla="*/ 2147483647 h 979"/>
              <a:gd name="T18" fmla="*/ 2147483647 w 1354"/>
              <a:gd name="T19" fmla="*/ 2147483647 h 979"/>
              <a:gd name="T20" fmla="*/ 2147483647 w 1354"/>
              <a:gd name="T21" fmla="*/ 2147483647 h 979"/>
              <a:gd name="T22" fmla="*/ 2147483647 w 1354"/>
              <a:gd name="T23" fmla="*/ 2147483647 h 979"/>
              <a:gd name="T24" fmla="*/ 2147483647 w 1354"/>
              <a:gd name="T25" fmla="*/ 2147483647 h 979"/>
              <a:gd name="T26" fmla="*/ 2147483647 w 1354"/>
              <a:gd name="T27" fmla="*/ 2147483647 h 979"/>
              <a:gd name="T28" fmla="*/ 2147483647 w 1354"/>
              <a:gd name="T29" fmla="*/ 0 h 979"/>
              <a:gd name="T30" fmla="*/ 2147483647 w 1354"/>
              <a:gd name="T31" fmla="*/ 2147483647 h 97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54"/>
              <a:gd name="T49" fmla="*/ 0 h 979"/>
              <a:gd name="T50" fmla="*/ 1354 w 1354"/>
              <a:gd name="T51" fmla="*/ 979 h 97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54" h="979">
                <a:moveTo>
                  <a:pt x="1008" y="53"/>
                </a:moveTo>
                <a:lnTo>
                  <a:pt x="0" y="317"/>
                </a:lnTo>
                <a:lnTo>
                  <a:pt x="370" y="384"/>
                </a:lnTo>
                <a:lnTo>
                  <a:pt x="581" y="557"/>
                </a:lnTo>
                <a:lnTo>
                  <a:pt x="734" y="883"/>
                </a:lnTo>
                <a:lnTo>
                  <a:pt x="874" y="637"/>
                </a:lnTo>
                <a:lnTo>
                  <a:pt x="1081" y="709"/>
                </a:lnTo>
                <a:lnTo>
                  <a:pt x="1254" y="892"/>
                </a:lnTo>
                <a:lnTo>
                  <a:pt x="1354" y="979"/>
                </a:lnTo>
                <a:lnTo>
                  <a:pt x="1282" y="734"/>
                </a:lnTo>
                <a:lnTo>
                  <a:pt x="1306" y="485"/>
                </a:lnTo>
                <a:lnTo>
                  <a:pt x="1195" y="384"/>
                </a:lnTo>
                <a:lnTo>
                  <a:pt x="1262" y="178"/>
                </a:lnTo>
                <a:lnTo>
                  <a:pt x="1157" y="82"/>
                </a:lnTo>
                <a:lnTo>
                  <a:pt x="1210" y="0"/>
                </a:lnTo>
                <a:lnTo>
                  <a:pt x="1008" y="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11271" name="Rectangle 2">
            <a:extLst>
              <a:ext uri="{FF2B5EF4-FFF2-40B4-BE49-F238E27FC236}">
                <a16:creationId xmlns:a16="http://schemas.microsoft.com/office/drawing/2014/main" id="{0CCEA247-8D4F-4220-92BD-1AE79157C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82563"/>
            <a:ext cx="7948612" cy="1143000"/>
          </a:xfrm>
        </p:spPr>
        <p:txBody>
          <a:bodyPr/>
          <a:lstStyle/>
          <a:p>
            <a:pPr eaLnBrk="1" hangingPunct="1"/>
            <a:r>
              <a:rPr lang="en-US" altLang="en-US" sz="4000" b="0" dirty="0"/>
              <a:t>Triangulate an </a:t>
            </a:r>
            <a:r>
              <a:rPr lang="en-US" altLang="en-US" sz="4000" b="0" i="1" dirty="0">
                <a:solidFill>
                  <a:srgbClr val="008380"/>
                </a:solidFill>
              </a:rPr>
              <a:t>l</a:t>
            </a:r>
            <a:r>
              <a:rPr lang="en-US" altLang="en-US" sz="4000" b="0" dirty="0"/>
              <a:t>-Monotone Polygon</a:t>
            </a:r>
          </a:p>
        </p:txBody>
      </p:sp>
      <p:sp>
        <p:nvSpPr>
          <p:cNvPr id="11272" name="Rectangle 5">
            <a:extLst>
              <a:ext uri="{FF2B5EF4-FFF2-40B4-BE49-F238E27FC236}">
                <a16:creationId xmlns:a16="http://schemas.microsoft.com/office/drawing/2014/main" id="{590E8FC6-12BA-4571-A039-425EBD576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1355725"/>
            <a:ext cx="6607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Update,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Case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new vertex lies on reflex chain</a:t>
            </a:r>
            <a:endParaRPr kumimoji="0" lang="el-G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30415" name="Line 15">
            <a:extLst>
              <a:ext uri="{FF2B5EF4-FFF2-40B4-BE49-F238E27FC236}">
                <a16:creationId xmlns:a16="http://schemas.microsoft.com/office/drawing/2014/main" id="{85A04837-E6AE-483F-A6B2-10639D6801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2988" y="2698750"/>
            <a:ext cx="296862" cy="258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16" name="Line 16">
            <a:extLst>
              <a:ext uri="{FF2B5EF4-FFF2-40B4-BE49-F238E27FC236}">
                <a16:creationId xmlns:a16="http://schemas.microsoft.com/office/drawing/2014/main" id="{81F96807-73ED-47F9-BB25-E77EDCA95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9850" y="2957513"/>
            <a:ext cx="274638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17" name="Line 17">
            <a:extLst>
              <a:ext uri="{FF2B5EF4-FFF2-40B4-BE49-F238E27FC236}">
                <a16:creationId xmlns:a16="http://schemas.microsoft.com/office/drawing/2014/main" id="{73F2EC0F-7725-4339-AE10-3CAA37F335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5450" y="2171700"/>
            <a:ext cx="1592263" cy="427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18" name="Line 18">
            <a:extLst>
              <a:ext uri="{FF2B5EF4-FFF2-40B4-BE49-F238E27FC236}">
                <a16:creationId xmlns:a16="http://schemas.microsoft.com/office/drawing/2014/main" id="{68DA2149-51FD-4BF4-BB50-0F45AC064A1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2925" y="2082800"/>
            <a:ext cx="7938" cy="185102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19" name="Line 19">
            <a:extLst>
              <a:ext uri="{FF2B5EF4-FFF2-40B4-BE49-F238E27FC236}">
                <a16:creationId xmlns:a16="http://schemas.microsoft.com/office/drawing/2014/main" id="{9261D972-9432-40F9-B09E-9D639C100B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7513" y="2590800"/>
            <a:ext cx="625475" cy="10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20" name="Oval 20">
            <a:extLst>
              <a:ext uri="{FF2B5EF4-FFF2-40B4-BE49-F238E27FC236}">
                <a16:creationId xmlns:a16="http://schemas.microsoft.com/office/drawing/2014/main" id="{E604339E-1705-4056-BD96-777FB015B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163" y="2543175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21" name="Oval 21">
            <a:extLst>
              <a:ext uri="{FF2B5EF4-FFF2-40B4-BE49-F238E27FC236}">
                <a16:creationId xmlns:a16="http://schemas.microsoft.com/office/drawing/2014/main" id="{837AAF2A-5CB8-4727-9AC6-BD8459DA1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0" y="2659063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22" name="Oval 22">
            <a:extLst>
              <a:ext uri="{FF2B5EF4-FFF2-40B4-BE49-F238E27FC236}">
                <a16:creationId xmlns:a16="http://schemas.microsoft.com/office/drawing/2014/main" id="{6E69087A-73EA-4731-A04C-C99D73235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0" y="2941638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23" name="Oval 23">
            <a:extLst>
              <a:ext uri="{FF2B5EF4-FFF2-40B4-BE49-F238E27FC236}">
                <a16:creationId xmlns:a16="http://schemas.microsoft.com/office/drawing/2014/main" id="{1D69666F-81D3-4FCE-9EE4-C6C0081FA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342900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28" name="Rectangle 28">
            <a:extLst>
              <a:ext uri="{FF2B5EF4-FFF2-40B4-BE49-F238E27FC236}">
                <a16:creationId xmlns:a16="http://schemas.microsoft.com/office/drawing/2014/main" id="{F4886544-5654-47D3-971D-6CACC13E9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2149475"/>
            <a:ext cx="6210300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Case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The new vertex lies above line through previous two vertices; t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riangulate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as far as possible (via orientation tests);    </a:t>
            </a: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pop-off occluded vertices</a:t>
            </a:r>
            <a:endParaRPr kumimoji="0" lang="el-G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30430" name="Oval 30">
            <a:extLst>
              <a:ext uri="{FF2B5EF4-FFF2-40B4-BE49-F238E27FC236}">
                <a16:creationId xmlns:a16="http://schemas.microsoft.com/office/drawing/2014/main" id="{A5D648E6-6FE0-4365-AC45-496254CED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5" y="3055938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31" name="Line 31">
            <a:extLst>
              <a:ext uri="{FF2B5EF4-FFF2-40B4-BE49-F238E27FC236}">
                <a16:creationId xmlns:a16="http://schemas.microsoft.com/office/drawing/2014/main" id="{7DB15F3C-7811-4092-8939-2199701028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0675" y="3116263"/>
            <a:ext cx="228600" cy="358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32" name="Line 32">
            <a:extLst>
              <a:ext uri="{FF2B5EF4-FFF2-40B4-BE49-F238E27FC236}">
                <a16:creationId xmlns:a16="http://schemas.microsoft.com/office/drawing/2014/main" id="{46C3B387-30EC-432B-AC46-DAB8E5E2448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80325" y="2971800"/>
            <a:ext cx="457200" cy="144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33" name="Line 33">
            <a:extLst>
              <a:ext uri="{FF2B5EF4-FFF2-40B4-BE49-F238E27FC236}">
                <a16:creationId xmlns:a16="http://schemas.microsoft.com/office/drawing/2014/main" id="{BE343419-BECE-43B0-A652-553A586ABE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07275" y="2713038"/>
            <a:ext cx="754063" cy="403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34" name="Rectangle 34">
            <a:extLst>
              <a:ext uri="{FF2B5EF4-FFF2-40B4-BE49-F238E27FC236}">
                <a16:creationId xmlns:a16="http://schemas.microsoft.com/office/drawing/2014/main" id="{742E3043-5578-4F4B-B9A2-AE07D3F96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5" y="4214813"/>
            <a:ext cx="62103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Case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The new vertex lies below line through previous two vertices; add to the reflex chain (stack)</a:t>
            </a:r>
            <a:endParaRPr kumimoji="0" lang="el-G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30435" name="Line 35">
            <a:extLst>
              <a:ext uri="{FF2B5EF4-FFF2-40B4-BE49-F238E27FC236}">
                <a16:creationId xmlns:a16="http://schemas.microsoft.com/office/drawing/2014/main" id="{2748C843-95B2-4916-AB7F-C0B40F4D21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850" y="4741863"/>
            <a:ext cx="296863" cy="258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36" name="Line 36">
            <a:extLst>
              <a:ext uri="{FF2B5EF4-FFF2-40B4-BE49-F238E27FC236}">
                <a16:creationId xmlns:a16="http://schemas.microsoft.com/office/drawing/2014/main" id="{81D008AA-2FEF-4938-9B5B-28B41477C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5713" y="5000625"/>
            <a:ext cx="274637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37" name="Line 37">
            <a:extLst>
              <a:ext uri="{FF2B5EF4-FFF2-40B4-BE49-F238E27FC236}">
                <a16:creationId xmlns:a16="http://schemas.microsoft.com/office/drawing/2014/main" id="{A79E7060-C55C-47CB-A3F8-1F8ECCE1EB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1313" y="4214813"/>
            <a:ext cx="1592262" cy="427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38" name="Line 38">
            <a:extLst>
              <a:ext uri="{FF2B5EF4-FFF2-40B4-BE49-F238E27FC236}">
                <a16:creationId xmlns:a16="http://schemas.microsoft.com/office/drawing/2014/main" id="{EDF2D26C-D66C-4477-946A-5C3490C7E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8788" y="4125913"/>
            <a:ext cx="7937" cy="1995487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39" name="Line 39">
            <a:extLst>
              <a:ext uri="{FF2B5EF4-FFF2-40B4-BE49-F238E27FC236}">
                <a16:creationId xmlns:a16="http://schemas.microsoft.com/office/drawing/2014/main" id="{49E99367-3BB6-4E4B-B425-1ED9A6A074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3375" y="4633913"/>
            <a:ext cx="625475" cy="106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40" name="Oval 40">
            <a:extLst>
              <a:ext uri="{FF2B5EF4-FFF2-40B4-BE49-F238E27FC236}">
                <a16:creationId xmlns:a16="http://schemas.microsoft.com/office/drawing/2014/main" id="{130F88BE-8A11-4FD6-A9B0-E36CAF492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025" y="4586288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41" name="Oval 41">
            <a:extLst>
              <a:ext uri="{FF2B5EF4-FFF2-40B4-BE49-F238E27FC236}">
                <a16:creationId xmlns:a16="http://schemas.microsoft.com/office/drawing/2014/main" id="{F328D92A-351E-4915-9FE1-D5744E340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2813" y="4702175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42" name="Oval 42">
            <a:extLst>
              <a:ext uri="{FF2B5EF4-FFF2-40B4-BE49-F238E27FC236}">
                <a16:creationId xmlns:a16="http://schemas.microsoft.com/office/drawing/2014/main" id="{CD379099-4240-410D-B49B-8D2C56EC1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613" y="4984750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43" name="Oval 43">
            <a:extLst>
              <a:ext uri="{FF2B5EF4-FFF2-40B4-BE49-F238E27FC236}">
                <a16:creationId xmlns:a16="http://schemas.microsoft.com/office/drawing/2014/main" id="{5EB63C79-F228-43A7-A3C6-42D411978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5472113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44" name="Oval 44">
            <a:extLst>
              <a:ext uri="{FF2B5EF4-FFF2-40B4-BE49-F238E27FC236}">
                <a16:creationId xmlns:a16="http://schemas.microsoft.com/office/drawing/2014/main" id="{085C7C2F-AD27-48BF-83D1-99844853B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975" y="6097588"/>
            <a:ext cx="88900" cy="88900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45" name="Line 45">
            <a:extLst>
              <a:ext uri="{FF2B5EF4-FFF2-40B4-BE49-F238E27FC236}">
                <a16:creationId xmlns:a16="http://schemas.microsoft.com/office/drawing/2014/main" id="{64DD0D1F-87A3-4E74-98AA-C13A82070B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6538" y="5518150"/>
            <a:ext cx="236537" cy="617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48" name="Freeform 48">
            <a:extLst>
              <a:ext uri="{FF2B5EF4-FFF2-40B4-BE49-F238E27FC236}">
                <a16:creationId xmlns:a16="http://schemas.microsoft.com/office/drawing/2014/main" id="{679423C5-5744-4CBA-A461-FB380E01B4CC}"/>
              </a:ext>
            </a:extLst>
          </p:cNvPr>
          <p:cNvSpPr>
            <a:spLocks/>
          </p:cNvSpPr>
          <p:nvPr/>
        </p:nvSpPr>
        <p:spPr bwMode="auto">
          <a:xfrm>
            <a:off x="7604125" y="5006975"/>
            <a:ext cx="769938" cy="1516063"/>
          </a:xfrm>
          <a:custGeom>
            <a:avLst/>
            <a:gdLst>
              <a:gd name="T0" fmla="*/ 0 w 485"/>
              <a:gd name="T1" fmla="*/ 0 h 955"/>
              <a:gd name="T2" fmla="*/ 2147483647 w 485"/>
              <a:gd name="T3" fmla="*/ 2147483647 h 955"/>
              <a:gd name="T4" fmla="*/ 0 60000 65536"/>
              <a:gd name="T5" fmla="*/ 0 60000 65536"/>
              <a:gd name="T6" fmla="*/ 0 w 485"/>
              <a:gd name="T7" fmla="*/ 0 h 955"/>
              <a:gd name="T8" fmla="*/ 485 w 485"/>
              <a:gd name="T9" fmla="*/ 955 h 9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5" h="955">
                <a:moveTo>
                  <a:pt x="0" y="0"/>
                </a:moveTo>
                <a:lnTo>
                  <a:pt x="485" y="955"/>
                </a:lnTo>
              </a:path>
            </a:pathLst>
          </a:cu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30449" name="Line 49">
            <a:extLst>
              <a:ext uri="{FF2B5EF4-FFF2-40B4-BE49-F238E27FC236}">
                <a16:creationId xmlns:a16="http://schemas.microsoft.com/office/drawing/2014/main" id="{44064ED2-A07D-481A-A46E-16B46355FB3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0488" y="2995613"/>
            <a:ext cx="533400" cy="1028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2A23718-D6BA-4ADE-9358-767167F040A4}"/>
              </a:ext>
            </a:extLst>
          </p:cNvPr>
          <p:cNvSpPr/>
          <p:nvPr/>
        </p:nvSpPr>
        <p:spPr bwMode="auto">
          <a:xfrm>
            <a:off x="8021638" y="2940051"/>
            <a:ext cx="304800" cy="290512"/>
          </a:xfrm>
          <a:prstGeom prst="ellipse">
            <a:avLst/>
          </a:prstGeom>
          <a:noFill/>
          <a:ln w="28575">
            <a:solidFill>
              <a:srgbClr val="FF00FF"/>
            </a:solidFill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F5C2863-E918-49A1-A252-3FA75181B99E}"/>
              </a:ext>
            </a:extLst>
          </p:cNvPr>
          <p:cNvSpPr/>
          <p:nvPr/>
        </p:nvSpPr>
        <p:spPr bwMode="auto">
          <a:xfrm>
            <a:off x="7869238" y="6027740"/>
            <a:ext cx="304800" cy="290512"/>
          </a:xfrm>
          <a:prstGeom prst="ellipse">
            <a:avLst/>
          </a:prstGeom>
          <a:noFill/>
          <a:ln w="28575">
            <a:solidFill>
              <a:srgbClr val="FF00FF"/>
            </a:solidFill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20" grpId="0" animBg="1"/>
      <p:bldP spid="230421" grpId="0" animBg="1"/>
      <p:bldP spid="230422" grpId="0" animBg="1"/>
      <p:bldP spid="230423" grpId="0" animBg="1"/>
      <p:bldP spid="230428" grpId="0"/>
      <p:bldP spid="230430" grpId="0" animBg="1"/>
      <p:bldP spid="230434" grpId="0"/>
      <p:bldP spid="230440" grpId="0" animBg="1"/>
      <p:bldP spid="230441" grpId="0" animBg="1"/>
      <p:bldP spid="230442" grpId="0" animBg="1"/>
      <p:bldP spid="230443" grpId="0" animBg="1"/>
      <p:bldP spid="230444" grpId="0" animBg="1"/>
      <p:bldP spid="37" grpId="0" animBg="1"/>
      <p:bldP spid="3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6F5EB5-BA65-4BFD-B275-BBA482FD15F4}"/>
              </a:ext>
            </a:extLst>
          </p:cNvPr>
          <p:cNvSpPr/>
          <p:nvPr/>
        </p:nvSpPr>
        <p:spPr bwMode="auto">
          <a:xfrm>
            <a:off x="3733800" y="23622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2C13D9-DCBE-4BD6-A9F9-8C9C713F5D72}"/>
              </a:ext>
            </a:extLst>
          </p:cNvPr>
          <p:cNvGrpSpPr/>
          <p:nvPr/>
        </p:nvGrpSpPr>
        <p:grpSpPr>
          <a:xfrm>
            <a:off x="14199" y="228600"/>
            <a:ext cx="9121282" cy="5029200"/>
            <a:chOff x="14199" y="228600"/>
            <a:chExt cx="9121282" cy="5029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27661B-2B0B-421E-8EF0-A4C0C6D4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99" y="228600"/>
              <a:ext cx="9121282" cy="5029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17358F-C7DC-4003-88AB-59B21E6F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0" y="2298853"/>
              <a:ext cx="3124200" cy="44434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F57F61-8397-4CB6-8796-71A337434457}"/>
                </a:ext>
              </a:extLst>
            </p:cNvPr>
            <p:cNvSpPr/>
            <p:nvPr/>
          </p:nvSpPr>
          <p:spPr bwMode="auto">
            <a:xfrm>
              <a:off x="6934200" y="2057400"/>
              <a:ext cx="16002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F1A6F7-16FD-4044-B0DA-FF7913E444DB}"/>
              </a:ext>
            </a:extLst>
          </p:cNvPr>
          <p:cNvSpPr txBox="1"/>
          <p:nvPr/>
        </p:nvSpPr>
        <p:spPr>
          <a:xfrm>
            <a:off x="228600" y="6096000"/>
            <a:ext cx="317937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Ref: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David Mount’s Lecture Notes; 4A Textbook</a:t>
            </a:r>
          </a:p>
        </p:txBody>
      </p:sp>
    </p:spTree>
    <p:extLst>
      <p:ext uri="{BB962C8B-B14F-4D97-AF65-F5344CB8AC3E}">
        <p14:creationId xmlns:p14="http://schemas.microsoft.com/office/powerpoint/2010/main" val="3287423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>
            <a:extLst>
              <a:ext uri="{FF2B5EF4-FFF2-40B4-BE49-F238E27FC236}">
                <a16:creationId xmlns:a16="http://schemas.microsoft.com/office/drawing/2014/main" id="{94C2021B-EE05-469E-892F-92356A1525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304800"/>
            <a:ext cx="7948612" cy="1143000"/>
          </a:xfrm>
        </p:spPr>
        <p:txBody>
          <a:bodyPr/>
          <a:lstStyle/>
          <a:p>
            <a:pPr eaLnBrk="1" hangingPunct="1"/>
            <a:r>
              <a:rPr lang="en-US" altLang="en-US" sz="4000" b="0" dirty="0"/>
              <a:t>Triangulate an </a:t>
            </a:r>
            <a:r>
              <a:rPr lang="en-US" altLang="en-US" sz="4000" b="0" i="1" dirty="0">
                <a:solidFill>
                  <a:srgbClr val="008380"/>
                </a:solidFill>
              </a:rPr>
              <a:t>l</a:t>
            </a:r>
            <a:r>
              <a:rPr lang="en-US" altLang="en-US" sz="4000" b="0" dirty="0"/>
              <a:t>-Monotone Polygon</a:t>
            </a:r>
          </a:p>
        </p:txBody>
      </p:sp>
      <p:sp>
        <p:nvSpPr>
          <p:cNvPr id="12294" name="Rectangle 3">
            <a:extLst>
              <a:ext uri="{FF2B5EF4-FFF2-40B4-BE49-F238E27FC236}">
                <a16:creationId xmlns:a16="http://schemas.microsoft.com/office/drawing/2014/main" id="{B6C6CCF7-A8CE-4214-A309-038E8C00C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1355725"/>
            <a:ext cx="8321675" cy="504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Distinguish cases in constant time using chain information and orientation tests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Sweep line hits every vertex once, therefore each vertex is pushed on the stack at most once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Every vertex can be popped from the stack (in order to add a diagonal) at most once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Constant time per vertex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3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83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3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83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3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total run-time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5CCE3-E1C6-4669-A9FE-987EF476F82F}"/>
              </a:ext>
            </a:extLst>
          </p:cNvPr>
          <p:cNvSpPr txBox="1"/>
          <p:nvPr/>
        </p:nvSpPr>
        <p:spPr>
          <a:xfrm>
            <a:off x="914400" y="5410200"/>
            <a:ext cx="7391400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t>Please convince yourself how monotonicity helps!</a:t>
            </a:r>
          </a:p>
        </p:txBody>
      </p:sp>
    </p:spTree>
    <p:extLst>
      <p:ext uri="{BB962C8B-B14F-4D97-AF65-F5344CB8AC3E}">
        <p14:creationId xmlns:p14="http://schemas.microsoft.com/office/powerpoint/2010/main" val="3127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chemeClr val="accent5">
                <a:alpha val="77000"/>
                <a:lumMod val="92000"/>
                <a:lumOff val="8000"/>
              </a:schemeClr>
            </a:gs>
            <a:gs pos="100000">
              <a:srgbClr val="5F5F5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994" name="Picture 2">
            <a:extLst>
              <a:ext uri="{FF2B5EF4-FFF2-40B4-BE49-F238E27FC236}">
                <a16:creationId xmlns:a16="http://schemas.microsoft.com/office/drawing/2014/main" id="{BB976DFE-065D-49D8-8946-4ED4668EBF80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0"/>
          <a:stretch>
            <a:fillRect/>
          </a:stretch>
        </p:blipFill>
        <p:spPr>
          <a:xfrm>
            <a:off x="1171575" y="1217613"/>
            <a:ext cx="6799263" cy="4878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96995" name="Text Box 3">
            <a:extLst>
              <a:ext uri="{FF2B5EF4-FFF2-40B4-BE49-F238E27FC236}">
                <a16:creationId xmlns:a16="http://schemas.microsoft.com/office/drawing/2014/main" id="{F0602B78-7B1E-43C9-A783-76EC62CE7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00037"/>
            <a:ext cx="685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Aerial Image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chemeClr val="accent5">
                <a:alpha val="77000"/>
                <a:lumMod val="92000"/>
                <a:lumOff val="8000"/>
              </a:schemeClr>
            </a:gs>
            <a:gs pos="100000">
              <a:srgbClr val="5F5F5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042" name="Picture 2">
            <a:extLst>
              <a:ext uri="{FF2B5EF4-FFF2-40B4-BE49-F238E27FC236}">
                <a16:creationId xmlns:a16="http://schemas.microsoft.com/office/drawing/2014/main" id="{40C089C5-8C5E-40E4-AE6D-48796937D8E0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0"/>
          <a:stretch>
            <a:fillRect/>
          </a:stretch>
        </p:blipFill>
        <p:spPr>
          <a:xfrm>
            <a:off x="1171575" y="1217613"/>
            <a:ext cx="6799263" cy="4878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99043" name="Text Box 3">
            <a:extLst>
              <a:ext uri="{FF2B5EF4-FFF2-40B4-BE49-F238E27FC236}">
                <a16:creationId xmlns:a16="http://schemas.microsoft.com/office/drawing/2014/main" id="{64793D0C-CA02-4B7D-9A6B-BC2C2FDB9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93700"/>
            <a:ext cx="685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Image to Corner Data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chemeClr val="accent5">
                <a:alpha val="77000"/>
                <a:lumMod val="92000"/>
                <a:lumOff val="8000"/>
              </a:schemeClr>
            </a:gs>
            <a:gs pos="100000">
              <a:srgbClr val="5F5F5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090" name="Picture 2">
            <a:extLst>
              <a:ext uri="{FF2B5EF4-FFF2-40B4-BE49-F238E27FC236}">
                <a16:creationId xmlns:a16="http://schemas.microsoft.com/office/drawing/2014/main" id="{6B7AB4E7-9394-41E8-8CD1-214FF0CB406C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0"/>
          <a:stretch>
            <a:fillRect/>
          </a:stretch>
        </p:blipFill>
        <p:spPr>
          <a:xfrm>
            <a:off x="1171575" y="1217613"/>
            <a:ext cx="6799263" cy="4878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653D323B-7871-4D08-801D-8B9F74223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76225"/>
            <a:ext cx="838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  <a:cs typeface="+mn-cs"/>
              </a:rPr>
              <a:t>Reconstruction via Orthogonal Polygonization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100000">
              <a:srgbClr val="FFFFFF"/>
            </a:gs>
            <a:gs pos="100000">
              <a:srgbClr val="0028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FB41-777B-49D4-9C3E-A3C43B8EB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1114"/>
            <a:ext cx="8305800" cy="945017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effectLst/>
              </a:rPr>
              <a:t>Problem of the Day </a:t>
            </a:r>
            <a:br>
              <a:rPr lang="en-US" sz="3200" dirty="0">
                <a:solidFill>
                  <a:schemeClr val="bg2"/>
                </a:solidFill>
                <a:effectLst/>
              </a:rPr>
            </a:br>
            <a:r>
              <a:rPr lang="en-US" sz="3200" dirty="0">
                <a:solidFill>
                  <a:srgbClr val="FF00FF"/>
                </a:solidFill>
                <a:effectLst/>
              </a:rPr>
              <a:t>Euclidean Shortest Path (ESP) in a Polygon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DF1078-6140-448E-B89B-2101282A5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343400" cy="31242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CF6238-268B-4FD0-AB5A-F00F56B55356}"/>
              </a:ext>
            </a:extLst>
          </p:cNvPr>
          <p:cNvSpPr txBox="1">
            <a:spLocks/>
          </p:cNvSpPr>
          <p:nvPr/>
        </p:nvSpPr>
        <p:spPr bwMode="auto">
          <a:xfrm>
            <a:off x="228600" y="5595730"/>
            <a:ext cx="8915400" cy="109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3B76"/>
                </a:solidFill>
                <a:effectLst/>
                <a:uLnTx/>
                <a:uFillTx/>
                <a:latin typeface="Arial Narrow" panose="020B0606020202030204" pitchFamily="34" charset="0"/>
              </a:rPr>
              <a:t>ESP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003B76"/>
                </a:solidFill>
                <a:effectLst/>
                <a:uLnTx/>
                <a:uFillTx/>
                <a:latin typeface="Arial Narrow" panose="020B0606020202030204" pitchFamily="34" charset="0"/>
              </a:rPr>
              <a:t> comprises a sequence of straight edges, joining only at the vertices of the polygon;</a:t>
            </a:r>
          </a:p>
          <a:p>
            <a:pPr lvl="0">
              <a:buClr>
                <a:srgbClr val="FFFFCC"/>
              </a:buClr>
              <a:defRPr/>
            </a:pPr>
            <a:r>
              <a:rPr lang="en-US" sz="2000" kern="0" baseline="0" dirty="0">
                <a:solidFill>
                  <a:srgbClr val="003B76"/>
                </a:solidFill>
                <a:effectLst/>
                <a:latin typeface="Arial Narrow" panose="020B0606020202030204" pitchFamily="34" charset="0"/>
              </a:rPr>
              <a:t>The triangles</a:t>
            </a:r>
            <a:r>
              <a:rPr lang="en-US" sz="2000" kern="0" dirty="0">
                <a:solidFill>
                  <a:srgbClr val="003B76"/>
                </a:solidFill>
                <a:effectLst/>
                <a:latin typeface="Arial Narrow" panose="020B0606020202030204" pitchFamily="34" charset="0"/>
              </a:rPr>
              <a:t> intercepted by the ESP appear as vertices on the path of the dual (tree) that connects the two triangles corresponding to </a:t>
            </a:r>
            <a:r>
              <a:rPr lang="en-US" sz="2000" i="1" kern="0" dirty="0">
                <a:solidFill>
                  <a:srgbClr val="003B76"/>
                </a:solidFill>
                <a:effectLst/>
                <a:latin typeface="Arial Narrow" panose="020B0606020202030204" pitchFamily="34" charset="0"/>
              </a:rPr>
              <a:t>s</a:t>
            </a:r>
            <a:r>
              <a:rPr lang="en-US" sz="2000" kern="0" dirty="0">
                <a:solidFill>
                  <a:srgbClr val="003B76"/>
                </a:solidFill>
                <a:effectLst/>
                <a:latin typeface="Arial Narrow" panose="020B0606020202030204" pitchFamily="34" charset="0"/>
              </a:rPr>
              <a:t> and </a:t>
            </a:r>
            <a:r>
              <a:rPr lang="en-US" sz="2000" i="1" kern="0" dirty="0">
                <a:solidFill>
                  <a:srgbClr val="003B76"/>
                </a:solidFill>
                <a:effectLst/>
                <a:latin typeface="Arial Narrow" panose="020B0606020202030204" pitchFamily="34" charset="0"/>
              </a:rPr>
              <a:t>t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03B76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3434C8-6431-4EB4-973E-E7407E174612}"/>
              </a:ext>
            </a:extLst>
          </p:cNvPr>
          <p:cNvSpPr/>
          <p:nvPr/>
        </p:nvSpPr>
        <p:spPr bwMode="auto">
          <a:xfrm>
            <a:off x="4161901" y="3182914"/>
            <a:ext cx="47101" cy="45719"/>
          </a:xfrm>
          <a:prstGeom prst="ellipse">
            <a:avLst/>
          </a:prstGeom>
          <a:noFill/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3AFA01-14EE-4D87-BB34-8FB48501051B}"/>
              </a:ext>
            </a:extLst>
          </p:cNvPr>
          <p:cNvSpPr/>
          <p:nvPr/>
        </p:nvSpPr>
        <p:spPr bwMode="auto">
          <a:xfrm>
            <a:off x="7895701" y="2382800"/>
            <a:ext cx="45719" cy="53162"/>
          </a:xfrm>
          <a:prstGeom prst="ellipse">
            <a:avLst/>
          </a:prstGeom>
          <a:noFill/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F1C8B-1F3B-4423-B91A-B370FA2A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9178"/>
            <a:ext cx="3035756" cy="363964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E35976-5396-4D3B-A58E-5D6EFE25FF4D}"/>
              </a:ext>
            </a:extLst>
          </p:cNvPr>
          <p:cNvGrpSpPr/>
          <p:nvPr/>
        </p:nvGrpSpPr>
        <p:grpSpPr>
          <a:xfrm>
            <a:off x="4191000" y="2385135"/>
            <a:ext cx="3749274" cy="1401929"/>
            <a:chOff x="4062150" y="4394720"/>
            <a:chExt cx="3749274" cy="14019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7A1864-4C6C-4A01-AA4C-25B325B697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62150" y="5196840"/>
              <a:ext cx="3481650" cy="59436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9E16E1-0638-4173-B9ED-EBFE58500C6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543800" y="4394720"/>
              <a:ext cx="267624" cy="140192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A2F26D-25C1-49FE-8399-1574D3380404}"/>
              </a:ext>
            </a:extLst>
          </p:cNvPr>
          <p:cNvGrpSpPr/>
          <p:nvPr/>
        </p:nvGrpSpPr>
        <p:grpSpPr>
          <a:xfrm>
            <a:off x="3858482" y="1981917"/>
            <a:ext cx="4319263" cy="1431829"/>
            <a:chOff x="3735181" y="3980603"/>
            <a:chExt cx="4319263" cy="1431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C7A3BC-9B43-4EB3-A975-B9081002CCD7}"/>
                </a:ext>
              </a:extLst>
            </p:cNvPr>
            <p:cNvSpPr txBox="1"/>
            <p:nvPr/>
          </p:nvSpPr>
          <p:spPr>
            <a:xfrm>
              <a:off x="3735181" y="4950767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CDB8AC-C440-4EAC-8D73-7BB3D8500680}"/>
                </a:ext>
              </a:extLst>
            </p:cNvPr>
            <p:cNvSpPr txBox="1"/>
            <p:nvPr/>
          </p:nvSpPr>
          <p:spPr>
            <a:xfrm>
              <a:off x="7673444" y="3980603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t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10A5BA-8580-4670-836B-02E152672915}"/>
              </a:ext>
            </a:extLst>
          </p:cNvPr>
          <p:cNvSpPr txBox="1">
            <a:spLocks/>
          </p:cNvSpPr>
          <p:nvPr/>
        </p:nvSpPr>
        <p:spPr bwMode="auto">
          <a:xfrm>
            <a:off x="2971800" y="4710341"/>
            <a:ext cx="622365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3B76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The dual of a triangulated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003B76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3B76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polygon is a tree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3B76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2BEA6-F229-4ABD-8996-A7761B0F4828}"/>
              </a:ext>
            </a:extLst>
          </p:cNvPr>
          <p:cNvSpPr txBox="1"/>
          <p:nvPr/>
        </p:nvSpPr>
        <p:spPr>
          <a:xfrm>
            <a:off x="580618" y="51352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FF"/>
                </a:solidFill>
              </a:rPr>
              <a:t>ESP between </a:t>
            </a:r>
            <a:r>
              <a:rPr lang="en-IN" i="1" dirty="0">
                <a:solidFill>
                  <a:srgbClr val="FF00FF"/>
                </a:solidFill>
              </a:rPr>
              <a:t>s</a:t>
            </a:r>
            <a:r>
              <a:rPr lang="en-IN" dirty="0">
                <a:solidFill>
                  <a:srgbClr val="FF00FF"/>
                </a:solidFill>
              </a:rPr>
              <a:t> and </a:t>
            </a:r>
            <a:r>
              <a:rPr lang="en-IN" i="1" dirty="0">
                <a:solidFill>
                  <a:srgbClr val="FF00FF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7614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3" grpId="0" animBg="1"/>
      <p:bldP spid="20" grpId="0" animBg="1"/>
      <p:bldP spid="14" grpId="0" build="p"/>
    </p:bldLst>
  </p:timing>
</p:sld>
</file>

<file path=ppt/theme/theme1.xml><?xml version="1.0" encoding="utf-8"?>
<a:theme xmlns:a="http://schemas.openxmlformats.org/drawingml/2006/main" name="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42nd-bluefull">
  <a:themeElements>
    <a:clrScheme name="42nd-bluefull 1">
      <a:dk1>
        <a:srgbClr val="000000"/>
      </a:dk1>
      <a:lt1>
        <a:srgbClr val="FFFFFF"/>
      </a:lt1>
      <a:dk2>
        <a:srgbClr val="071958"/>
      </a:dk2>
      <a:lt2>
        <a:srgbClr val="FFFF00"/>
      </a:lt2>
      <a:accent1>
        <a:srgbClr val="33CCFF"/>
      </a:accent1>
      <a:accent2>
        <a:srgbClr val="00F800"/>
      </a:accent2>
      <a:accent3>
        <a:srgbClr val="AAABB4"/>
      </a:accent3>
      <a:accent4>
        <a:srgbClr val="DADADA"/>
      </a:accent4>
      <a:accent5>
        <a:srgbClr val="ADE2FF"/>
      </a:accent5>
      <a:accent6>
        <a:srgbClr val="00E100"/>
      </a:accent6>
      <a:hlink>
        <a:srgbClr val="FF66FF"/>
      </a:hlink>
      <a:folHlink>
        <a:srgbClr val="FF9933"/>
      </a:folHlink>
    </a:clrScheme>
    <a:fontScheme name="42nd-bluefull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2nd-bluefull 1">
        <a:dk1>
          <a:srgbClr val="000000"/>
        </a:dk1>
        <a:lt1>
          <a:srgbClr val="FFFFFF"/>
        </a:lt1>
        <a:dk2>
          <a:srgbClr val="071958"/>
        </a:dk2>
        <a:lt2>
          <a:srgbClr val="FFFF00"/>
        </a:lt2>
        <a:accent1>
          <a:srgbClr val="33CCFF"/>
        </a:accent1>
        <a:accent2>
          <a:srgbClr val="00F800"/>
        </a:accent2>
        <a:accent3>
          <a:srgbClr val="AAABB4"/>
        </a:accent3>
        <a:accent4>
          <a:srgbClr val="DADADA"/>
        </a:accent4>
        <a:accent5>
          <a:srgbClr val="ADE2FF"/>
        </a:accent5>
        <a:accent6>
          <a:srgbClr val="00E100"/>
        </a:accent6>
        <a:hlink>
          <a:srgbClr val="FF66FF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Globe">
  <a:themeElements>
    <a:clrScheme name="Globe 3">
      <a:dk1>
        <a:srgbClr val="003B76"/>
      </a:dk1>
      <a:lt1>
        <a:srgbClr val="FFFFFF"/>
      </a:lt1>
      <a:dk2>
        <a:srgbClr val="0066CC"/>
      </a:dk2>
      <a:lt2>
        <a:srgbClr val="CCECFF"/>
      </a:lt2>
      <a:accent1>
        <a:srgbClr val="33CCCC"/>
      </a:accent1>
      <a:accent2>
        <a:srgbClr val="66CCFF"/>
      </a:accent2>
      <a:accent3>
        <a:srgbClr val="AAB8E2"/>
      </a:accent3>
      <a:accent4>
        <a:srgbClr val="DADADA"/>
      </a:accent4>
      <a:accent5>
        <a:srgbClr val="ADE2E2"/>
      </a:accent5>
      <a:accent6>
        <a:srgbClr val="5CB9E7"/>
      </a:accent6>
      <a:hlink>
        <a:srgbClr val="FFFFCC"/>
      </a:hlink>
      <a:folHlink>
        <a:srgbClr val="FFCC66"/>
      </a:folHlink>
    </a:clrScheme>
    <a:fontScheme name="Glob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Globe 1">
        <a:dk1>
          <a:srgbClr val="622100"/>
        </a:dk1>
        <a:lt1>
          <a:srgbClr val="FFFFFF"/>
        </a:lt1>
        <a:dk2>
          <a:srgbClr val="800000"/>
        </a:dk2>
        <a:lt2>
          <a:srgbClr val="FFFFCC"/>
        </a:lt2>
        <a:accent1>
          <a:srgbClr val="E42B00"/>
        </a:accent1>
        <a:accent2>
          <a:srgbClr val="996600"/>
        </a:accent2>
        <a:accent3>
          <a:srgbClr val="C0AAAA"/>
        </a:accent3>
        <a:accent4>
          <a:srgbClr val="DADADA"/>
        </a:accent4>
        <a:accent5>
          <a:srgbClr val="EFACAA"/>
        </a:accent5>
        <a:accent6>
          <a:srgbClr val="8A5C00"/>
        </a:accent6>
        <a:hlink>
          <a:srgbClr val="FADF6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2">
        <a:dk1>
          <a:srgbClr val="5F4545"/>
        </a:dk1>
        <a:lt1>
          <a:srgbClr val="FFFFFF"/>
        </a:lt1>
        <a:dk2>
          <a:srgbClr val="8F6969"/>
        </a:dk2>
        <a:lt2>
          <a:srgbClr val="FFFFCC"/>
        </a:lt2>
        <a:accent1>
          <a:srgbClr val="CC6600"/>
        </a:accent1>
        <a:accent2>
          <a:srgbClr val="924C0C"/>
        </a:accent2>
        <a:accent3>
          <a:srgbClr val="C6B9B9"/>
        </a:accent3>
        <a:accent4>
          <a:srgbClr val="DADADA"/>
        </a:accent4>
        <a:accent5>
          <a:srgbClr val="E2B8AA"/>
        </a:accent5>
        <a:accent6>
          <a:srgbClr val="84440A"/>
        </a:accent6>
        <a:hlink>
          <a:srgbClr val="CFD375"/>
        </a:hlink>
        <a:folHlink>
          <a:srgbClr val="98BB9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3">
        <a:dk1>
          <a:srgbClr val="003B76"/>
        </a:dk1>
        <a:lt1>
          <a:srgbClr val="FFFFFF"/>
        </a:lt1>
        <a:dk2>
          <a:srgbClr val="0066CC"/>
        </a:dk2>
        <a:lt2>
          <a:srgbClr val="CCECFF"/>
        </a:lt2>
        <a:accent1>
          <a:srgbClr val="33CCCC"/>
        </a:accent1>
        <a:accent2>
          <a:srgbClr val="66CCFF"/>
        </a:accent2>
        <a:accent3>
          <a:srgbClr val="AAB8E2"/>
        </a:accent3>
        <a:accent4>
          <a:srgbClr val="DADADA"/>
        </a:accent4>
        <a:accent5>
          <a:srgbClr val="ADE2E2"/>
        </a:accent5>
        <a:accent6>
          <a:srgbClr val="5CB9E7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4">
        <a:dk1>
          <a:srgbClr val="005856"/>
        </a:dk1>
        <a:lt1>
          <a:srgbClr val="FFFFFF"/>
        </a:lt1>
        <a:dk2>
          <a:srgbClr val="008080"/>
        </a:dk2>
        <a:lt2>
          <a:srgbClr val="FFFFCC"/>
        </a:lt2>
        <a:accent1>
          <a:srgbClr val="0099CC"/>
        </a:accent1>
        <a:accent2>
          <a:srgbClr val="00CCFF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B9E7"/>
        </a:accent6>
        <a:hlink>
          <a:srgbClr val="1ACE9F"/>
        </a:hlink>
        <a:folHlink>
          <a:srgbClr val="948C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5">
        <a:dk1>
          <a:srgbClr val="3C5436"/>
        </a:dk1>
        <a:lt1>
          <a:srgbClr val="FFFFFF"/>
        </a:lt1>
        <a:dk2>
          <a:srgbClr val="5F8656"/>
        </a:dk2>
        <a:lt2>
          <a:srgbClr val="D6D8C0"/>
        </a:lt2>
        <a:accent1>
          <a:srgbClr val="61733D"/>
        </a:accent1>
        <a:accent2>
          <a:srgbClr val="324A39"/>
        </a:accent2>
        <a:accent3>
          <a:srgbClr val="B6C3B4"/>
        </a:accent3>
        <a:accent4>
          <a:srgbClr val="DADADA"/>
        </a:accent4>
        <a:accent5>
          <a:srgbClr val="B7BCAF"/>
        </a:accent5>
        <a:accent6>
          <a:srgbClr val="2C4233"/>
        </a:accent6>
        <a:hlink>
          <a:srgbClr val="73D588"/>
        </a:hlink>
        <a:folHlink>
          <a:srgbClr val="6F99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6">
        <a:dk1>
          <a:srgbClr val="5B7B65"/>
        </a:dk1>
        <a:lt1>
          <a:srgbClr val="FFFFFF"/>
        </a:lt1>
        <a:dk2>
          <a:srgbClr val="9ABE9D"/>
        </a:dk2>
        <a:lt2>
          <a:srgbClr val="336600"/>
        </a:lt2>
        <a:accent1>
          <a:srgbClr val="00CC66"/>
        </a:accent1>
        <a:accent2>
          <a:srgbClr val="4E7050"/>
        </a:accent2>
        <a:accent3>
          <a:srgbClr val="CADBCC"/>
        </a:accent3>
        <a:accent4>
          <a:srgbClr val="DADADA"/>
        </a:accent4>
        <a:accent5>
          <a:srgbClr val="AAE2B8"/>
        </a:accent5>
        <a:accent6>
          <a:srgbClr val="466548"/>
        </a:accent6>
        <a:hlink>
          <a:srgbClr val="FFFFCC"/>
        </a:hlink>
        <a:folHlink>
          <a:srgbClr val="9CE8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7">
        <a:dk1>
          <a:srgbClr val="4C4E44"/>
        </a:dk1>
        <a:lt1>
          <a:srgbClr val="FFFFFF"/>
        </a:lt1>
        <a:dk2>
          <a:srgbClr val="686B5D"/>
        </a:dk2>
        <a:lt2>
          <a:srgbClr val="D6D5C6"/>
        </a:lt2>
        <a:accent1>
          <a:srgbClr val="898D79"/>
        </a:accent1>
        <a:accent2>
          <a:srgbClr val="4D4F45"/>
        </a:accent2>
        <a:accent3>
          <a:srgbClr val="B9BAB6"/>
        </a:accent3>
        <a:accent4>
          <a:srgbClr val="DADADA"/>
        </a:accent4>
        <a:accent5>
          <a:srgbClr val="C4C5BE"/>
        </a:accent5>
        <a:accent6>
          <a:srgbClr val="45473E"/>
        </a:accent6>
        <a:hlink>
          <a:srgbClr val="58BE67"/>
        </a:hlink>
        <a:folHlink>
          <a:srgbClr val="C0C6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8">
        <a:dk1>
          <a:srgbClr val="000000"/>
        </a:dk1>
        <a:lt1>
          <a:srgbClr val="FFFFDD"/>
        </a:lt1>
        <a:dk2>
          <a:srgbClr val="000000"/>
        </a:dk2>
        <a:lt2>
          <a:srgbClr val="98977A"/>
        </a:lt2>
        <a:accent1>
          <a:srgbClr val="BDCDA7"/>
        </a:accent1>
        <a:accent2>
          <a:srgbClr val="A0D060"/>
        </a:accent2>
        <a:accent3>
          <a:srgbClr val="FFFFEB"/>
        </a:accent3>
        <a:accent4>
          <a:srgbClr val="000000"/>
        </a:accent4>
        <a:accent5>
          <a:srgbClr val="DBE3D0"/>
        </a:accent5>
        <a:accent6>
          <a:srgbClr val="91BC56"/>
        </a:accent6>
        <a:hlink>
          <a:srgbClr val="FADD4E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CC0000"/>
      </a:accent2>
      <a:accent3>
        <a:srgbClr val="FFFFFF"/>
      </a:accent3>
      <a:accent4>
        <a:srgbClr val="000000"/>
      </a:accent4>
      <a:accent5>
        <a:srgbClr val="E2E2FF"/>
      </a:accent5>
      <a:accent6>
        <a:srgbClr val="B90000"/>
      </a:accent6>
      <a:hlink>
        <a:srgbClr val="CC0000"/>
      </a:hlink>
      <a:folHlink>
        <a:srgbClr val="FF505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C99FF"/>
        </a:solidFill>
        <a:ln>
          <a:noFill/>
        </a:ln>
        <a:extLst>
          <a:ext uri="{91240B29-F687-4F45-9708-019B960494DF}">
            <a14:hiddenLine xmlns:a14="http://schemas.microsoft.com/office/drawing/2010/main" w="25400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anchor="ctr">
        <a:spAutoFit/>
      </a:bodyPr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9999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B90000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00"/>
    </a:lt1>
    <a:dk2>
      <a:srgbClr val="3333CC"/>
    </a:dk2>
    <a:lt2>
      <a:srgbClr val="FFFF00"/>
    </a:lt2>
    <a:accent1>
      <a:srgbClr val="00CC99"/>
    </a:accent1>
    <a:accent2>
      <a:srgbClr val="3333CC"/>
    </a:accent2>
    <a:accent3>
      <a:srgbClr val="ADADE2"/>
    </a:accent3>
    <a:accent4>
      <a:srgbClr val="DADA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00"/>
    </a:lt1>
    <a:dk2>
      <a:srgbClr val="3333CC"/>
    </a:dk2>
    <a:lt2>
      <a:srgbClr val="FFFF00"/>
    </a:lt2>
    <a:accent1>
      <a:srgbClr val="00CC99"/>
    </a:accent1>
    <a:accent2>
      <a:srgbClr val="3333CC"/>
    </a:accent2>
    <a:accent3>
      <a:srgbClr val="ADADE2"/>
    </a:accent3>
    <a:accent4>
      <a:srgbClr val="DADA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344355</TotalTime>
  <Words>2197</Words>
  <Application>Microsoft Office PowerPoint</Application>
  <PresentationFormat>On-screen Show (4:3)</PresentationFormat>
  <Paragraphs>315</Paragraphs>
  <Slides>53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53</vt:i4>
      </vt:variant>
    </vt:vector>
  </HeadingPairs>
  <TitlesOfParts>
    <vt:vector size="73" baseType="lpstr">
      <vt:lpstr>Arial</vt:lpstr>
      <vt:lpstr>Arial Narrow</vt:lpstr>
      <vt:lpstr>Calibri</vt:lpstr>
      <vt:lpstr>Comic Sans MS</vt:lpstr>
      <vt:lpstr>Helvetica Light</vt:lpstr>
      <vt:lpstr>Helvetica Neue</vt:lpstr>
      <vt:lpstr>Helvetica Neue Light</vt:lpstr>
      <vt:lpstr>Helvetica Neue Medium</vt:lpstr>
      <vt:lpstr>Symbol</vt:lpstr>
      <vt:lpstr>Tahoma</vt:lpstr>
      <vt:lpstr>Times</vt:lpstr>
      <vt:lpstr>Times New Roman</vt:lpstr>
      <vt:lpstr>Verdana</vt:lpstr>
      <vt:lpstr>Wingdings</vt:lpstr>
      <vt:lpstr>Soaring</vt:lpstr>
      <vt:lpstr>2_42nd-bluefull</vt:lpstr>
      <vt:lpstr>White</vt:lpstr>
      <vt:lpstr>Globe</vt:lpstr>
      <vt:lpstr>Default Design</vt:lpstr>
      <vt:lpstr>3_Soaring</vt:lpstr>
      <vt:lpstr> CS60064                                   Spring 2022                  Computational 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of the Day  Euclidean Shortest Path (ESP) in a Polygon</vt:lpstr>
      <vt:lpstr>PowerPoint Presentation</vt:lpstr>
      <vt:lpstr>Triangulating a polygon: Improvements</vt:lpstr>
      <vt:lpstr>Monotone Curves</vt:lpstr>
      <vt:lpstr>Monotone Polygons</vt:lpstr>
      <vt:lpstr>Monotone Polygons</vt:lpstr>
      <vt:lpstr>Monotone Polygons</vt:lpstr>
      <vt:lpstr>Test Monotonicity</vt:lpstr>
      <vt:lpstr>y-Monotone Polygon</vt:lpstr>
      <vt:lpstr>Monotone Polygons</vt:lpstr>
      <vt:lpstr>Partitioning a polygon with n vertices  into monotone pieces and triangulation</vt:lpstr>
      <vt:lpstr>Sweep-Line Paradigm (Horizontal Sweep)</vt:lpstr>
      <vt:lpstr> CS60064                                   Spring 2022                  Computational Geometry</vt:lpstr>
      <vt:lpstr>Partitioning a polygon with n vertices  into monotone pieces</vt:lpstr>
      <vt:lpstr>Partitioning a polygon into y-monotone pieces</vt:lpstr>
      <vt:lpstr>Partitioning a polygon into y-monotone pieces</vt:lpstr>
      <vt:lpstr>Implementation: Plane-Sweep Technique</vt:lpstr>
      <vt:lpstr>Example: Partitioning a polygon into y-monotone pieces via trapezoid processing</vt:lpstr>
      <vt:lpstr>Actions Needed</vt:lpstr>
      <vt:lpstr>Processing: SLS keeps track of edge-lists in an height-balanced binary tree</vt:lpstr>
      <vt:lpstr>Complexity of monotone partitioning</vt:lpstr>
      <vt:lpstr>Monotone Partitioning via “Spilt and Merge” Vertices</vt:lpstr>
      <vt:lpstr>PowerPoint Presentation</vt:lpstr>
      <vt:lpstr>Vertex classification in a polygon w.r.t. y-axis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Sweep-Line Algorithm</vt:lpstr>
      <vt:lpstr>PowerPoint Presentation</vt:lpstr>
      <vt:lpstr>PowerPoint Presentation</vt:lpstr>
      <vt:lpstr>PowerPoint Presentation</vt:lpstr>
      <vt:lpstr>Sweep Line Algorithm</vt:lpstr>
      <vt:lpstr>Algorithm: Monotone Partitioning</vt:lpstr>
      <vt:lpstr>Example</vt:lpstr>
      <vt:lpstr>Triangulate an l-Monotone Polygon</vt:lpstr>
      <vt:lpstr>Triangulate an l-Monotone Polygon</vt:lpstr>
      <vt:lpstr>Triangulate an l-Monotone Polygon</vt:lpstr>
      <vt:lpstr>PowerPoint Presentation</vt:lpstr>
      <vt:lpstr>Triangulate an l-Monotone Polygon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BBB</dc:creator>
  <cp:lastModifiedBy>Bhargab Bhatta</cp:lastModifiedBy>
  <cp:revision>1810</cp:revision>
  <cp:lastPrinted>1601-01-01T00:00:00Z</cp:lastPrinted>
  <dcterms:created xsi:type="dcterms:W3CDTF">1601-01-01T00:00:00Z</dcterms:created>
  <dcterms:modified xsi:type="dcterms:W3CDTF">2022-01-22T04:53:01Z</dcterms:modified>
</cp:coreProperties>
</file>